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A4A4A4"/>
        </a:solidFill>
        <a:effectLst/>
        <a:uFillTx/>
        <a:latin typeface="+mj-lt"/>
        <a:ea typeface="+mj-ea"/>
        <a:cs typeface="+mj-cs"/>
        <a:sym typeface="Avenir Next"/>
      </a:defRPr>
    </a:lvl1pPr>
    <a:lvl2pPr marL="0" marR="0" indent="3429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A4A4A4"/>
        </a:solidFill>
        <a:effectLst/>
        <a:uFillTx/>
        <a:latin typeface="+mj-lt"/>
        <a:ea typeface="+mj-ea"/>
        <a:cs typeface="+mj-cs"/>
        <a:sym typeface="Avenir Next"/>
      </a:defRPr>
    </a:lvl2pPr>
    <a:lvl3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A4A4A4"/>
        </a:solidFill>
        <a:effectLst/>
        <a:uFillTx/>
        <a:latin typeface="+mj-lt"/>
        <a:ea typeface="+mj-ea"/>
        <a:cs typeface="+mj-cs"/>
        <a:sym typeface="Avenir Next"/>
      </a:defRPr>
    </a:lvl3pPr>
    <a:lvl4pPr marL="0" marR="0" indent="10287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A4A4A4"/>
        </a:solidFill>
        <a:effectLst/>
        <a:uFillTx/>
        <a:latin typeface="+mj-lt"/>
        <a:ea typeface="+mj-ea"/>
        <a:cs typeface="+mj-cs"/>
        <a:sym typeface="Avenir Next"/>
      </a:defRPr>
    </a:lvl4pPr>
    <a:lvl5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A4A4A4"/>
        </a:solidFill>
        <a:effectLst/>
        <a:uFillTx/>
        <a:latin typeface="+mj-lt"/>
        <a:ea typeface="+mj-ea"/>
        <a:cs typeface="+mj-cs"/>
        <a:sym typeface="Avenir Next"/>
      </a:defRPr>
    </a:lvl5pPr>
    <a:lvl6pPr marL="0" marR="0" indent="17145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A4A4A4"/>
        </a:solidFill>
        <a:effectLst/>
        <a:uFillTx/>
        <a:latin typeface="+mj-lt"/>
        <a:ea typeface="+mj-ea"/>
        <a:cs typeface="+mj-cs"/>
        <a:sym typeface="Avenir Next"/>
      </a:defRPr>
    </a:lvl6pPr>
    <a:lvl7pPr marL="0" marR="0" indent="2057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A4A4A4"/>
        </a:solidFill>
        <a:effectLst/>
        <a:uFillTx/>
        <a:latin typeface="+mj-lt"/>
        <a:ea typeface="+mj-ea"/>
        <a:cs typeface="+mj-cs"/>
        <a:sym typeface="Avenir Next"/>
      </a:defRPr>
    </a:lvl7pPr>
    <a:lvl8pPr marL="0" marR="0" indent="24003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A4A4A4"/>
        </a:solidFill>
        <a:effectLst/>
        <a:uFillTx/>
        <a:latin typeface="+mj-lt"/>
        <a:ea typeface="+mj-ea"/>
        <a:cs typeface="+mj-cs"/>
        <a:sym typeface="Avenir Next"/>
      </a:defRPr>
    </a:lvl8pPr>
    <a:lvl9pPr marL="0" marR="0" indent="2743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A4A4A4"/>
        </a:solidFill>
        <a:effectLst/>
        <a:uFillTx/>
        <a:latin typeface="+mj-lt"/>
        <a:ea typeface="+mj-ea"/>
        <a:cs typeface="+mj-cs"/>
        <a:sym typeface="Avenir Next"/>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ajor">
          <a:srgbClr val="3C3C3C"/>
        </a:fontRef>
        <a:srgbClr val="3C3C3C"/>
      </a:tcTxStyle>
      <a:tcStyle>
        <a:tcBdr>
          <a:left>
            <a:ln w="3175" cap="flat">
              <a:solidFill>
                <a:srgbClr val="A4A4A4"/>
              </a:solidFill>
              <a:prstDash val="solid"/>
              <a:miter lim="400000"/>
            </a:ln>
          </a:left>
          <a:right>
            <a:ln w="3175" cap="flat">
              <a:solidFill>
                <a:srgbClr val="A4A4A4"/>
              </a:solidFill>
              <a:prstDash val="solid"/>
              <a:miter lim="400000"/>
            </a:ln>
          </a:right>
          <a:top>
            <a:ln w="3175" cap="flat">
              <a:solidFill>
                <a:srgbClr val="A4A4A4"/>
              </a:solidFill>
              <a:prstDash val="solid"/>
              <a:miter lim="400000"/>
            </a:ln>
          </a:top>
          <a:bottom>
            <a:ln w="3175" cap="flat">
              <a:solidFill>
                <a:srgbClr val="A4A4A4"/>
              </a:solidFill>
              <a:prstDash val="solid"/>
              <a:miter lim="400000"/>
            </a:ln>
          </a:bottom>
          <a:insideH>
            <a:ln w="3175" cap="flat">
              <a:solidFill>
                <a:srgbClr val="A4A4A4"/>
              </a:solidFill>
              <a:prstDash val="solid"/>
              <a:miter lim="400000"/>
            </a:ln>
          </a:insideH>
          <a:insideV>
            <a:ln w="3175" cap="flat">
              <a:solidFill>
                <a:srgbClr val="A4A4A4"/>
              </a:solidFill>
              <a:prstDash val="solid"/>
              <a:miter lim="400000"/>
            </a:ln>
          </a:insideV>
        </a:tcBdr>
        <a:fill>
          <a:solidFill>
            <a:srgbClr val="F2FDF7"/>
          </a:solid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3175" cap="flat">
              <a:solidFill>
                <a:srgbClr val="A4A4A4"/>
              </a:solidFill>
              <a:prstDash val="solid"/>
              <a:miter lim="400000"/>
            </a:ln>
          </a:left>
          <a:right>
            <a:ln w="3175" cap="flat">
              <a:solidFill>
                <a:srgbClr val="A4A4A4"/>
              </a:solidFill>
              <a:prstDash val="solid"/>
              <a:miter lim="400000"/>
            </a:ln>
          </a:right>
          <a:top>
            <a:ln w="3175" cap="flat">
              <a:solidFill>
                <a:srgbClr val="A4A4A4"/>
              </a:solidFill>
              <a:prstDash val="solid"/>
              <a:miter lim="400000"/>
            </a:ln>
          </a:top>
          <a:bottom>
            <a:ln w="3175" cap="flat">
              <a:solidFill>
                <a:srgbClr val="A4A4A4"/>
              </a:solidFill>
              <a:prstDash val="solid"/>
              <a:miter lim="400000"/>
            </a:ln>
          </a:bottom>
          <a:insideH>
            <a:ln w="3175" cap="flat">
              <a:solidFill>
                <a:srgbClr val="A4A4A4"/>
              </a:solidFill>
              <a:prstDash val="solid"/>
              <a:miter lim="400000"/>
            </a:ln>
          </a:insideH>
          <a:insideV>
            <a:ln w="3175" cap="flat">
              <a:solidFill>
                <a:srgbClr val="A4A4A4"/>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3C3C3C"/>
        </a:fontRef>
        <a:srgbClr val="3C3C3C"/>
      </a:tcTxStyle>
      <a:tcStyle>
        <a:tcBdr>
          <a:left>
            <a:ln w="3175" cap="flat">
              <a:solidFill>
                <a:srgbClr val="A4A4A4"/>
              </a:solidFill>
              <a:prstDash val="solid"/>
              <a:miter lim="400000"/>
            </a:ln>
          </a:left>
          <a:right>
            <a:ln w="3175" cap="flat">
              <a:solidFill>
                <a:srgbClr val="A4A4A4"/>
              </a:solidFill>
              <a:prstDash val="solid"/>
              <a:miter lim="400000"/>
            </a:ln>
          </a:right>
          <a:top>
            <a:ln w="3175" cap="flat">
              <a:solidFill>
                <a:srgbClr val="A4A4A4"/>
              </a:solidFill>
              <a:prstDash val="solid"/>
              <a:miter lim="400000"/>
            </a:ln>
          </a:top>
          <a:bottom>
            <a:ln w="3175" cap="flat">
              <a:solidFill>
                <a:srgbClr val="A4A4A4"/>
              </a:solidFill>
              <a:prstDash val="solid"/>
              <a:miter lim="400000"/>
            </a:ln>
          </a:bottom>
          <a:insideH>
            <a:ln w="3175" cap="flat">
              <a:solidFill>
                <a:srgbClr val="A4A4A4"/>
              </a:solidFill>
              <a:prstDash val="solid"/>
              <a:miter lim="400000"/>
            </a:ln>
          </a:insideH>
          <a:insideV>
            <a:ln w="3175" cap="flat">
              <a:solidFill>
                <a:srgbClr val="A4A4A4"/>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018" autoAdjust="0"/>
  </p:normalViewPr>
  <p:slideViewPr>
    <p:cSldViewPr snapToGrid="0" snapToObjects="1">
      <p:cViewPr>
        <p:scale>
          <a:sx n="68" d="100"/>
          <a:sy n="68" d="100"/>
        </p:scale>
        <p:origin x="-128" y="24"/>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tableStyles" Target="tableStyles.xml" /><Relationship Id="rId3" Type="http://schemas.openxmlformats.org/officeDocument/2006/relationships/slide" Target="slides/slide2.xml" /><Relationship Id="rId21" Type="http://schemas.openxmlformats.org/officeDocument/2006/relationships/slide" Target="slides/slide20.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theme" Target="theme/theme1.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viewProps" Target="view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presProps" Target="presProps.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notesMaster" Target="notesMasters/notesMaster1.xml" /></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 /></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 /></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 /></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 /></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 /></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6.xlsx" /></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Sheet7.xlsx"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00BB7F"/>
            </a:solidFill>
            <a:ln w="12700" cap="flat">
              <a:noFill/>
              <a:miter lim="400000"/>
            </a:ln>
            <a:effectLst/>
          </c:spPr>
          <c:dPt>
            <c:idx val="0"/>
            <c:bubble3D val="0"/>
          </c:dPt>
          <c:dPt>
            <c:idx val="1"/>
            <c:bubble3D val="0"/>
            <c:spPr>
              <a:solidFill>
                <a:srgbClr val="1CCD6C"/>
              </a:solidFill>
              <a:ln w="12700" cap="flat">
                <a:noFill/>
                <a:miter lim="400000"/>
              </a:ln>
              <a:effectLst/>
            </c:spPr>
          </c:dPt>
          <c:dPt>
            <c:idx val="2"/>
            <c:bubble3D val="0"/>
            <c:spPr>
              <a:solidFill>
                <a:srgbClr val="38FA95"/>
              </a:solidFill>
              <a:ln w="12700" cap="flat">
                <a:noFill/>
                <a:miter lim="400000"/>
              </a:ln>
              <a:effectLst/>
            </c:spPr>
          </c:dPt>
          <c:dPt>
            <c:idx val="3"/>
            <c:bubble3D val="0"/>
            <c:spPr>
              <a:solidFill>
                <a:srgbClr val="00E49C"/>
              </a:solidFill>
              <a:ln w="12700" cap="flat">
                <a:noFill/>
                <a:miter lim="400000"/>
              </a:ln>
              <a:effectLst/>
            </c:spPr>
          </c:dPt>
          <c:cat>
            <c:strRef>
              <c:f>Sheet1!$B$1:$E$1</c:f>
              <c:strCache>
                <c:ptCount val="4"/>
                <c:pt idx="0">
                  <c:v>2007</c:v>
                </c:pt>
                <c:pt idx="1">
                  <c:v>2008</c:v>
                </c:pt>
                <c:pt idx="2">
                  <c:v>2009</c:v>
                </c:pt>
                <c:pt idx="3">
                  <c:v>Untitled 1</c:v>
                </c:pt>
              </c:strCache>
            </c:strRef>
          </c:cat>
          <c:val>
            <c:numRef>
              <c:f>Sheet1!$B$2:$E$2</c:f>
              <c:numCache>
                <c:formatCode>General</c:formatCode>
                <c:ptCount val="4"/>
                <c:pt idx="0">
                  <c:v>91</c:v>
                </c:pt>
                <c:pt idx="1">
                  <c:v>76</c:v>
                </c:pt>
                <c:pt idx="2">
                  <c:v>56</c:v>
                </c:pt>
                <c:pt idx="3">
                  <c:v>24</c:v>
                </c:pt>
              </c:numCache>
            </c:numRef>
          </c:val>
          <c:extLst>
            <c:ext xmlns:c16="http://schemas.microsoft.com/office/drawing/2014/chart" uri="{C3380CC4-5D6E-409C-BE32-E72D297353CC}">
              <c16:uniqueId val="{00000000-C22C-6949-BBE2-82E6311991D6}"/>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18"/>
  <c:chart>
    <c:autoTitleDeleted val="1"/>
    <c:plotArea>
      <c:layout>
        <c:manualLayout>
          <c:layoutTarget val="inner"/>
          <c:xMode val="edge"/>
          <c:yMode val="edge"/>
          <c:x val="0.136102"/>
          <c:y val="6.6584500000000005E-2"/>
          <c:w val="0.83064400000000005"/>
          <c:h val="0.591692"/>
        </c:manualLayout>
      </c:layout>
      <c:lineChart>
        <c:grouping val="standard"/>
        <c:varyColors val="0"/>
        <c:ser>
          <c:idx val="0"/>
          <c:order val="0"/>
          <c:tx>
            <c:strRef>
              <c:f>Sheet1!$A$2</c:f>
              <c:strCache>
                <c:ptCount val="1"/>
                <c:pt idx="0">
                  <c:v>Region 1</c:v>
                </c:pt>
              </c:strCache>
            </c:strRef>
          </c:tx>
          <c:spPr>
            <a:ln w="38100" cap="flat">
              <a:solidFill>
                <a:srgbClr val="1CCD6C"/>
              </a:solidFill>
              <a:prstDash val="solid"/>
              <a:miter lim="400000"/>
            </a:ln>
            <a:effectLst/>
          </c:spPr>
          <c:marker>
            <c:symbol val="circle"/>
            <c:size val="14"/>
            <c:spPr>
              <a:solidFill>
                <a:srgbClr val="1CCD6C"/>
              </a:solidFill>
              <a:ln w="76200" cap="flat">
                <a:solidFill>
                  <a:srgbClr val="1CCD6C">
                    <a:alpha val="38000"/>
                  </a:srgbClr>
                </a:solidFill>
                <a:prstDash val="solid"/>
                <a:miter lim="400000"/>
              </a:ln>
              <a:effectLst/>
            </c:spPr>
          </c:marker>
          <c:cat>
            <c:strRef>
              <c:f>Sheet1!$B$1:$E$1</c:f>
              <c:strCache>
                <c:ptCount val="4"/>
                <c:pt idx="0">
                  <c:v>2020</c:v>
                </c:pt>
                <c:pt idx="1">
                  <c:v>2025</c:v>
                </c:pt>
                <c:pt idx="2">
                  <c:v>2030</c:v>
                </c:pt>
                <c:pt idx="3">
                  <c:v>2035</c:v>
                </c:pt>
              </c:strCache>
            </c:strRef>
          </c:cat>
          <c:val>
            <c:numRef>
              <c:f>Sheet1!$B$2:$E$2</c:f>
              <c:numCache>
                <c:formatCode>General</c:formatCode>
                <c:ptCount val="4"/>
                <c:pt idx="0">
                  <c:v>17</c:v>
                </c:pt>
                <c:pt idx="1">
                  <c:v>26</c:v>
                </c:pt>
                <c:pt idx="2">
                  <c:v>53</c:v>
                </c:pt>
                <c:pt idx="3">
                  <c:v>96</c:v>
                </c:pt>
              </c:numCache>
            </c:numRef>
          </c:val>
          <c:smooth val="0"/>
          <c:extLst>
            <c:ext xmlns:c16="http://schemas.microsoft.com/office/drawing/2014/chart" uri="{C3380CC4-5D6E-409C-BE32-E72D297353CC}">
              <c16:uniqueId val="{00000000-B07E-1F43-B5D2-BCBBFD0D2119}"/>
            </c:ext>
          </c:extLst>
        </c:ser>
        <c:ser>
          <c:idx val="1"/>
          <c:order val="1"/>
          <c:tx>
            <c:strRef>
              <c:f>Sheet1!$A$3</c:f>
              <c:strCache>
                <c:ptCount val="1"/>
                <c:pt idx="0">
                  <c:v>Region 2</c:v>
                </c:pt>
              </c:strCache>
            </c:strRef>
          </c:tx>
          <c:spPr>
            <a:ln w="38100" cap="flat">
              <a:solidFill>
                <a:srgbClr val="A4A4A4"/>
              </a:solidFill>
              <a:prstDash val="solid"/>
              <a:miter lim="400000"/>
            </a:ln>
            <a:effectLst/>
          </c:spPr>
          <c:marker>
            <c:symbol val="circle"/>
            <c:size val="14"/>
            <c:spPr>
              <a:solidFill>
                <a:srgbClr val="A4A4A4"/>
              </a:solidFill>
              <a:ln w="76200" cap="flat">
                <a:solidFill>
                  <a:srgbClr val="A4A4A4">
                    <a:alpha val="38000"/>
                  </a:srgbClr>
                </a:solidFill>
                <a:prstDash val="solid"/>
                <a:miter lim="400000"/>
              </a:ln>
              <a:effectLst/>
            </c:spPr>
          </c:marker>
          <c:cat>
            <c:strRef>
              <c:f>Sheet1!$B$1:$E$1</c:f>
              <c:strCache>
                <c:ptCount val="4"/>
                <c:pt idx="0">
                  <c:v>2020</c:v>
                </c:pt>
                <c:pt idx="1">
                  <c:v>2025</c:v>
                </c:pt>
                <c:pt idx="2">
                  <c:v>2030</c:v>
                </c:pt>
                <c:pt idx="3">
                  <c:v>2035</c:v>
                </c:pt>
              </c:strCache>
            </c:strRef>
          </c:cat>
          <c:val>
            <c:numRef>
              <c:f>Sheet1!$B$3:$E$3</c:f>
              <c:numCache>
                <c:formatCode>General</c:formatCode>
                <c:ptCount val="4"/>
                <c:pt idx="0">
                  <c:v>55</c:v>
                </c:pt>
                <c:pt idx="1">
                  <c:v>43</c:v>
                </c:pt>
                <c:pt idx="2">
                  <c:v>70</c:v>
                </c:pt>
                <c:pt idx="3">
                  <c:v>58</c:v>
                </c:pt>
              </c:numCache>
            </c:numRef>
          </c:val>
          <c:smooth val="0"/>
          <c:extLst>
            <c:ext xmlns:c16="http://schemas.microsoft.com/office/drawing/2014/chart" uri="{C3380CC4-5D6E-409C-BE32-E72D297353CC}">
              <c16:uniqueId val="{00000001-B07E-1F43-B5D2-BCBBFD0D2119}"/>
            </c:ext>
          </c:extLst>
        </c:ser>
        <c:dLbls>
          <c:showLegendKey val="0"/>
          <c:showVal val="0"/>
          <c:showCatName val="0"/>
          <c:showSerName val="0"/>
          <c:showPercent val="0"/>
          <c:showBubbleSize val="0"/>
        </c:dLbls>
        <c:marker val="1"/>
        <c:smooth val="0"/>
        <c:axId val="-2119265336"/>
        <c:axId val="-2125833304"/>
      </c:lineChart>
      <c:catAx>
        <c:axId val="-2119265336"/>
        <c:scaling>
          <c:orientation val="minMax"/>
        </c:scaling>
        <c:delete val="0"/>
        <c:axPos val="b"/>
        <c:numFmt formatCode="General" sourceLinked="0"/>
        <c:majorTickMark val="none"/>
        <c:minorTickMark val="none"/>
        <c:tickLblPos val="low"/>
        <c:spPr>
          <a:ln w="12700" cap="flat">
            <a:noFill/>
            <a:miter lim="400000"/>
          </a:ln>
        </c:spPr>
        <c:txPr>
          <a:bodyPr rot="0"/>
          <a:lstStyle/>
          <a:p>
            <a:pPr>
              <a:defRPr sz="2000" b="0" i="0" u="none" strike="noStrike">
                <a:solidFill>
                  <a:srgbClr val="3C3C3C"/>
                </a:solidFill>
                <a:latin typeface="Avenir Next"/>
              </a:defRPr>
            </a:pPr>
            <a:endParaRPr lang="en-US"/>
          </a:p>
        </c:txPr>
        <c:crossAx val="-2125833304"/>
        <c:crosses val="autoZero"/>
        <c:auto val="1"/>
        <c:lblAlgn val="ctr"/>
        <c:lblOffset val="100"/>
        <c:noMultiLvlLbl val="1"/>
      </c:catAx>
      <c:valAx>
        <c:axId val="-2125833304"/>
        <c:scaling>
          <c:orientation val="minMax"/>
        </c:scaling>
        <c:delete val="0"/>
        <c:axPos val="l"/>
        <c:majorGridlines>
          <c:spPr>
            <a:ln w="12700" cap="flat">
              <a:solidFill>
                <a:srgbClr val="ECEDEF"/>
              </a:solidFill>
              <a:prstDash val="solid"/>
              <a:miter lim="400000"/>
            </a:ln>
          </c:spPr>
        </c:majorGridlines>
        <c:numFmt formatCode="General" sourceLinked="0"/>
        <c:majorTickMark val="none"/>
        <c:minorTickMark val="none"/>
        <c:tickLblPos val="nextTo"/>
        <c:spPr>
          <a:ln w="12700" cap="flat">
            <a:noFill/>
            <a:miter lim="400000"/>
          </a:ln>
        </c:spPr>
        <c:txPr>
          <a:bodyPr rot="0"/>
          <a:lstStyle/>
          <a:p>
            <a:pPr>
              <a:defRPr sz="2000" b="0" i="0" u="none" strike="noStrike">
                <a:solidFill>
                  <a:srgbClr val="3C3C3C"/>
                </a:solidFill>
                <a:latin typeface="Avenir Next"/>
              </a:defRPr>
            </a:pPr>
            <a:endParaRPr lang="en-US"/>
          </a:p>
        </c:txPr>
        <c:crossAx val="-2119265336"/>
        <c:crosses val="autoZero"/>
        <c:crossBetween val="midCat"/>
        <c:majorUnit val="25"/>
        <c:minorUnit val="12.5"/>
      </c:valAx>
      <c:spPr>
        <a:noFill/>
        <a:ln w="12700" cap="flat">
          <a:noFill/>
          <a:miter lim="400000"/>
        </a:ln>
        <a:effectLst/>
      </c:spPr>
    </c:plotArea>
    <c:legend>
      <c:legendPos val="b"/>
      <c:layout>
        <c:manualLayout>
          <c:xMode val="edge"/>
          <c:yMode val="edge"/>
          <c:x val="0"/>
          <c:y val="0.92091599999999996"/>
          <c:w val="0.60754900000000001"/>
          <c:h val="7.9084500000000002E-2"/>
        </c:manualLayout>
      </c:layout>
      <c:overlay val="1"/>
      <c:spPr>
        <a:noFill/>
        <a:ln w="12700" cap="flat">
          <a:noFill/>
          <a:miter lim="400000"/>
        </a:ln>
        <a:effectLst/>
      </c:spPr>
      <c:txPr>
        <a:bodyPr rot="0"/>
        <a:lstStyle/>
        <a:p>
          <a:pPr>
            <a:defRPr sz="2000" b="0" i="0" u="none" strike="noStrike">
              <a:solidFill>
                <a:srgbClr val="3C3C3C"/>
              </a:solidFill>
              <a:latin typeface="Avenir Next"/>
            </a:defRPr>
          </a:pPr>
          <a:endParaRPr lang="en-US"/>
        </a:p>
      </c:txPr>
    </c:legend>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1CCD6C"/>
            </a:solidFill>
            <a:ln w="12700" cap="flat">
              <a:noFill/>
              <a:miter lim="400000"/>
            </a:ln>
            <a:effectLst/>
          </c:spPr>
          <c:dPt>
            <c:idx val="0"/>
            <c:bubble3D val="0"/>
          </c:dPt>
          <c:dPt>
            <c:idx val="1"/>
            <c:bubble3D val="0"/>
            <c:spPr>
              <a:solidFill>
                <a:srgbClr val="67FBB0"/>
              </a:solidFill>
              <a:ln w="12700" cap="flat">
                <a:noFill/>
                <a:miter lim="400000"/>
              </a:ln>
              <a:effectLst/>
            </c:spPr>
          </c:dPt>
          <c:cat>
            <c:strRef>
              <c:f>Sheet1!$B$1:$C$1</c:f>
              <c:strCache>
                <c:ptCount val="2"/>
                <c:pt idx="0">
                  <c:v>2007</c:v>
                </c:pt>
                <c:pt idx="1">
                  <c:v>2008</c:v>
                </c:pt>
              </c:strCache>
            </c:strRef>
          </c:cat>
          <c:val>
            <c:numRef>
              <c:f>Sheet1!$B$2:$C$2</c:f>
              <c:numCache>
                <c:formatCode>General</c:formatCode>
                <c:ptCount val="2"/>
                <c:pt idx="0">
                  <c:v>91</c:v>
                </c:pt>
                <c:pt idx="1">
                  <c:v>45</c:v>
                </c:pt>
              </c:numCache>
            </c:numRef>
          </c:val>
          <c:extLst>
            <c:ext xmlns:c16="http://schemas.microsoft.com/office/drawing/2014/chart" uri="{C3380CC4-5D6E-409C-BE32-E72D297353CC}">
              <c16:uniqueId val="{00000000-3835-DF41-A561-E22611609969}"/>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1CCD6C"/>
            </a:solidFill>
            <a:ln w="12700" cap="flat">
              <a:noFill/>
              <a:miter lim="400000"/>
            </a:ln>
            <a:effectLst/>
          </c:spPr>
          <c:dPt>
            <c:idx val="0"/>
            <c:bubble3D val="0"/>
          </c:dPt>
          <c:dPt>
            <c:idx val="1"/>
            <c:bubble3D val="0"/>
            <c:spPr>
              <a:solidFill>
                <a:srgbClr val="38FA95"/>
              </a:solidFill>
              <a:ln w="12700" cap="flat">
                <a:noFill/>
                <a:miter lim="400000"/>
              </a:ln>
              <a:effectLst/>
            </c:spPr>
          </c:dPt>
          <c:cat>
            <c:strRef>
              <c:f>Sheet1!$B$1:$C$1</c:f>
              <c:strCache>
                <c:ptCount val="2"/>
                <c:pt idx="0">
                  <c:v>2007</c:v>
                </c:pt>
                <c:pt idx="1">
                  <c:v>2008</c:v>
                </c:pt>
              </c:strCache>
            </c:strRef>
          </c:cat>
          <c:val>
            <c:numRef>
              <c:f>Sheet1!$B$2:$C$2</c:f>
              <c:numCache>
                <c:formatCode>General</c:formatCode>
                <c:ptCount val="2"/>
                <c:pt idx="0">
                  <c:v>50</c:v>
                </c:pt>
                <c:pt idx="1">
                  <c:v>50</c:v>
                </c:pt>
              </c:numCache>
            </c:numRef>
          </c:val>
          <c:extLst>
            <c:ext xmlns:c16="http://schemas.microsoft.com/office/drawing/2014/chart" uri="{C3380CC4-5D6E-409C-BE32-E72D297353CC}">
              <c16:uniqueId val="{00000000-23B9-224D-A2CA-1E0C5C43817F}"/>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1CCD6C"/>
            </a:solidFill>
            <a:ln w="12700" cap="flat">
              <a:noFill/>
              <a:miter lim="400000"/>
            </a:ln>
            <a:effectLst/>
          </c:spPr>
          <c:dPt>
            <c:idx val="0"/>
            <c:bubble3D val="0"/>
          </c:dPt>
          <c:dPt>
            <c:idx val="1"/>
            <c:bubble3D val="0"/>
            <c:spPr>
              <a:solidFill>
                <a:srgbClr val="38FA95"/>
              </a:solidFill>
              <a:ln w="12700" cap="flat">
                <a:noFill/>
                <a:miter lim="400000"/>
              </a:ln>
              <a:effectLst/>
            </c:spPr>
          </c:dPt>
          <c:cat>
            <c:strRef>
              <c:f>Sheet1!$B$1:$C$1</c:f>
              <c:strCache>
                <c:ptCount val="2"/>
                <c:pt idx="0">
                  <c:v>2007</c:v>
                </c:pt>
                <c:pt idx="1">
                  <c:v>2008</c:v>
                </c:pt>
              </c:strCache>
            </c:strRef>
          </c:cat>
          <c:val>
            <c:numRef>
              <c:f>Sheet1!$B$2:$C$2</c:f>
              <c:numCache>
                <c:formatCode>General</c:formatCode>
                <c:ptCount val="2"/>
                <c:pt idx="0">
                  <c:v>50</c:v>
                </c:pt>
                <c:pt idx="1">
                  <c:v>10</c:v>
                </c:pt>
              </c:numCache>
            </c:numRef>
          </c:val>
          <c:extLst>
            <c:ext xmlns:c16="http://schemas.microsoft.com/office/drawing/2014/chart" uri="{C3380CC4-5D6E-409C-BE32-E72D297353CC}">
              <c16:uniqueId val="{00000000-02C6-B44A-AD19-AA74CAF617CF}"/>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18"/>
  <c:chart>
    <c:autoTitleDeleted val="1"/>
    <c:plotArea>
      <c:layout>
        <c:manualLayout>
          <c:layoutTarget val="inner"/>
          <c:xMode val="edge"/>
          <c:yMode val="edge"/>
          <c:x val="9.7745600000000002E-2"/>
          <c:y val="0.17921200000000001"/>
          <c:w val="0.863425"/>
          <c:h val="0.55168399999999995"/>
        </c:manualLayout>
      </c:layout>
      <c:lineChart>
        <c:grouping val="standard"/>
        <c:varyColors val="0"/>
        <c:ser>
          <c:idx val="0"/>
          <c:order val="0"/>
          <c:tx>
            <c:strRef>
              <c:f>Sheet1!$A$2</c:f>
              <c:strCache>
                <c:ptCount val="1"/>
                <c:pt idx="0">
                  <c:v>Region 2</c:v>
                </c:pt>
              </c:strCache>
            </c:strRef>
          </c:tx>
          <c:spPr>
            <a:ln w="38100" cap="flat">
              <a:solidFill>
                <a:srgbClr val="1CCD6C"/>
              </a:solidFill>
              <a:prstDash val="solid"/>
              <a:miter lim="400000"/>
            </a:ln>
            <a:effectLst/>
          </c:spPr>
          <c:marker>
            <c:symbol val="circle"/>
            <c:size val="14"/>
            <c:spPr>
              <a:solidFill>
                <a:srgbClr val="1CCD6C"/>
              </a:solidFill>
              <a:ln w="76200" cap="flat">
                <a:solidFill>
                  <a:srgbClr val="1CCD6C">
                    <a:alpha val="38000"/>
                  </a:srgbClr>
                </a:solidFill>
                <a:prstDash val="solid"/>
                <a:miter lim="400000"/>
              </a:ln>
              <a:effectLst/>
            </c:spPr>
          </c:marker>
          <c:cat>
            <c:strRef>
              <c:f>Sheet1!$B$1:$E$1</c:f>
              <c:strCache>
                <c:ptCount val="4"/>
                <c:pt idx="0">
                  <c:v>2020</c:v>
                </c:pt>
                <c:pt idx="1">
                  <c:v>2025</c:v>
                </c:pt>
                <c:pt idx="2">
                  <c:v>2030</c:v>
                </c:pt>
                <c:pt idx="3">
                  <c:v>2035</c:v>
                </c:pt>
              </c:strCache>
            </c:strRef>
          </c:cat>
          <c:val>
            <c:numRef>
              <c:f>Sheet1!$B$2:$E$2</c:f>
              <c:numCache>
                <c:formatCode>General</c:formatCode>
                <c:ptCount val="4"/>
                <c:pt idx="0">
                  <c:v>25</c:v>
                </c:pt>
                <c:pt idx="1">
                  <c:v>15</c:v>
                </c:pt>
                <c:pt idx="2">
                  <c:v>70</c:v>
                </c:pt>
                <c:pt idx="3">
                  <c:v>58</c:v>
                </c:pt>
              </c:numCache>
            </c:numRef>
          </c:val>
          <c:smooth val="0"/>
          <c:extLst>
            <c:ext xmlns:c16="http://schemas.microsoft.com/office/drawing/2014/chart" uri="{C3380CC4-5D6E-409C-BE32-E72D297353CC}">
              <c16:uniqueId val="{00000000-B134-3340-B278-5DD217104A1C}"/>
            </c:ext>
          </c:extLst>
        </c:ser>
        <c:dLbls>
          <c:showLegendKey val="0"/>
          <c:showVal val="0"/>
          <c:showCatName val="0"/>
          <c:showSerName val="0"/>
          <c:showPercent val="0"/>
          <c:showBubbleSize val="0"/>
        </c:dLbls>
        <c:marker val="1"/>
        <c:smooth val="0"/>
        <c:axId val="-2115529640"/>
        <c:axId val="-2115522568"/>
      </c:lineChart>
      <c:catAx>
        <c:axId val="-2115529640"/>
        <c:scaling>
          <c:orientation val="minMax"/>
        </c:scaling>
        <c:delete val="0"/>
        <c:axPos val="b"/>
        <c:numFmt formatCode="General" sourceLinked="0"/>
        <c:majorTickMark val="none"/>
        <c:minorTickMark val="none"/>
        <c:tickLblPos val="low"/>
        <c:spPr>
          <a:ln w="12700" cap="flat">
            <a:noFill/>
            <a:miter lim="400000"/>
          </a:ln>
        </c:spPr>
        <c:txPr>
          <a:bodyPr rot="0"/>
          <a:lstStyle/>
          <a:p>
            <a:pPr>
              <a:defRPr sz="2000" b="0" i="0" u="none" strike="noStrike">
                <a:solidFill>
                  <a:srgbClr val="3C3C3C"/>
                </a:solidFill>
                <a:latin typeface="Avenir Next"/>
              </a:defRPr>
            </a:pPr>
            <a:endParaRPr lang="en-US"/>
          </a:p>
        </c:txPr>
        <c:crossAx val="-2115522568"/>
        <c:crosses val="autoZero"/>
        <c:auto val="1"/>
        <c:lblAlgn val="ctr"/>
        <c:lblOffset val="100"/>
        <c:noMultiLvlLbl val="1"/>
      </c:catAx>
      <c:valAx>
        <c:axId val="-2115522568"/>
        <c:scaling>
          <c:orientation val="minMax"/>
        </c:scaling>
        <c:delete val="0"/>
        <c:axPos val="l"/>
        <c:majorGridlines>
          <c:spPr>
            <a:ln w="12700" cap="flat">
              <a:solidFill>
                <a:srgbClr val="ECEDEF"/>
              </a:solidFill>
              <a:prstDash val="solid"/>
              <a:miter lim="400000"/>
            </a:ln>
          </c:spPr>
        </c:majorGridlines>
        <c:numFmt formatCode="General" sourceLinked="0"/>
        <c:majorTickMark val="none"/>
        <c:minorTickMark val="none"/>
        <c:tickLblPos val="nextTo"/>
        <c:spPr>
          <a:ln w="12700" cap="flat">
            <a:noFill/>
            <a:miter lim="400000"/>
          </a:ln>
        </c:spPr>
        <c:txPr>
          <a:bodyPr rot="0"/>
          <a:lstStyle/>
          <a:p>
            <a:pPr>
              <a:defRPr sz="2000" b="0" i="0" u="none" strike="noStrike">
                <a:solidFill>
                  <a:srgbClr val="3C3C3C"/>
                </a:solidFill>
                <a:latin typeface="Avenir Next"/>
              </a:defRPr>
            </a:pPr>
            <a:endParaRPr lang="en-US"/>
          </a:p>
        </c:txPr>
        <c:crossAx val="-2115529640"/>
        <c:crosses val="autoZero"/>
        <c:crossBetween val="midCat"/>
        <c:majorUnit val="17.5"/>
        <c:minorUnit val="8.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18"/>
  <c:chart>
    <c:autoTitleDeleted val="1"/>
    <c:plotArea>
      <c:layout>
        <c:manualLayout>
          <c:layoutTarget val="inner"/>
          <c:xMode val="edge"/>
          <c:yMode val="edge"/>
          <c:x val="7.6044399999999998E-2"/>
          <c:y val="6.3754400000000003E-2"/>
          <c:w val="0.89086200000000004"/>
          <c:h val="0.63448899999999997"/>
        </c:manualLayout>
      </c:layout>
      <c:areaChart>
        <c:grouping val="standard"/>
        <c:varyColors val="0"/>
        <c:ser>
          <c:idx val="1"/>
          <c:order val="0"/>
          <c:tx>
            <c:strRef>
              <c:f>Sheet1!$A$3</c:f>
              <c:strCache>
                <c:ptCount val="1"/>
                <c:pt idx="0">
                  <c:v>Region 2</c:v>
                </c:pt>
              </c:strCache>
            </c:strRef>
          </c:tx>
          <c:spPr>
            <a:solidFill>
              <a:srgbClr val="B0EDC3"/>
            </a:solidFill>
            <a:ln w="76200" cap="flat">
              <a:noFill/>
              <a:miter lim="400000"/>
            </a:ln>
            <a:effectLst/>
          </c:spPr>
          <c:cat>
            <c:strRef>
              <c:f>Sheet1!$B$1:$E$1</c:f>
              <c:strCache>
                <c:ptCount val="4"/>
                <c:pt idx="0">
                  <c:v>2020</c:v>
                </c:pt>
                <c:pt idx="1">
                  <c:v>2025</c:v>
                </c:pt>
                <c:pt idx="2">
                  <c:v>2030</c:v>
                </c:pt>
                <c:pt idx="3">
                  <c:v>2035</c:v>
                </c:pt>
              </c:strCache>
            </c:strRef>
          </c:cat>
          <c:val>
            <c:numRef>
              <c:f>Sheet1!$B$3:$E$3</c:f>
              <c:numCache>
                <c:formatCode>General</c:formatCode>
                <c:ptCount val="4"/>
                <c:pt idx="0">
                  <c:v>55</c:v>
                </c:pt>
                <c:pt idx="1">
                  <c:v>43</c:v>
                </c:pt>
                <c:pt idx="2">
                  <c:v>70</c:v>
                </c:pt>
                <c:pt idx="3">
                  <c:v>58</c:v>
                </c:pt>
              </c:numCache>
            </c:numRef>
          </c:val>
          <c:extLst>
            <c:ext xmlns:c16="http://schemas.microsoft.com/office/drawing/2014/chart" uri="{C3380CC4-5D6E-409C-BE32-E72D297353CC}">
              <c16:uniqueId val="{00000000-87CF-F244-ABEC-6C50B49FAD01}"/>
            </c:ext>
          </c:extLst>
        </c:ser>
        <c:ser>
          <c:idx val="0"/>
          <c:order val="1"/>
          <c:tx>
            <c:strRef>
              <c:f>Sheet1!$A$2</c:f>
              <c:strCache>
                <c:ptCount val="1"/>
                <c:pt idx="0">
                  <c:v>Region 1</c:v>
                </c:pt>
              </c:strCache>
            </c:strRef>
          </c:tx>
          <c:spPr>
            <a:solidFill>
              <a:srgbClr val="C8FCC0"/>
            </a:solidFill>
            <a:ln w="76200" cap="flat">
              <a:noFill/>
              <a:miter lim="400000"/>
            </a:ln>
            <a:effectLst/>
          </c:spPr>
          <c:cat>
            <c:strRef>
              <c:f>Sheet1!$B$1:$E$1</c:f>
              <c:strCache>
                <c:ptCount val="4"/>
                <c:pt idx="0">
                  <c:v>2020</c:v>
                </c:pt>
                <c:pt idx="1">
                  <c:v>2025</c:v>
                </c:pt>
                <c:pt idx="2">
                  <c:v>2030</c:v>
                </c:pt>
                <c:pt idx="3">
                  <c:v>2035</c:v>
                </c:pt>
              </c:strCache>
            </c:strRef>
          </c:cat>
          <c:val>
            <c:numRef>
              <c:f>Sheet1!$B$2:$E$2</c:f>
              <c:numCache>
                <c:formatCode>General</c:formatCode>
                <c:ptCount val="4"/>
                <c:pt idx="0">
                  <c:v>17</c:v>
                </c:pt>
                <c:pt idx="1">
                  <c:v>26</c:v>
                </c:pt>
                <c:pt idx="2">
                  <c:v>53</c:v>
                </c:pt>
                <c:pt idx="3">
                  <c:v>96</c:v>
                </c:pt>
              </c:numCache>
            </c:numRef>
          </c:val>
          <c:extLst>
            <c:ext xmlns:c16="http://schemas.microsoft.com/office/drawing/2014/chart" uri="{C3380CC4-5D6E-409C-BE32-E72D297353CC}">
              <c16:uniqueId val="{00000001-87CF-F244-ABEC-6C50B49FAD01}"/>
            </c:ext>
          </c:extLst>
        </c:ser>
        <c:dLbls>
          <c:showLegendKey val="0"/>
          <c:showVal val="0"/>
          <c:showCatName val="0"/>
          <c:showSerName val="0"/>
          <c:showPercent val="0"/>
          <c:showBubbleSize val="0"/>
        </c:dLbls>
        <c:axId val="-2115391352"/>
        <c:axId val="-2115386104"/>
      </c:areaChart>
      <c:catAx>
        <c:axId val="-2115391352"/>
        <c:scaling>
          <c:orientation val="minMax"/>
        </c:scaling>
        <c:delete val="0"/>
        <c:axPos val="b"/>
        <c:numFmt formatCode="General" sourceLinked="0"/>
        <c:majorTickMark val="none"/>
        <c:minorTickMark val="none"/>
        <c:tickLblPos val="low"/>
        <c:spPr>
          <a:ln w="12700" cap="flat">
            <a:noFill/>
            <a:miter lim="400000"/>
          </a:ln>
        </c:spPr>
        <c:txPr>
          <a:bodyPr rot="0"/>
          <a:lstStyle/>
          <a:p>
            <a:pPr>
              <a:defRPr sz="2000" b="0" i="0" u="none" strike="noStrike">
                <a:solidFill>
                  <a:srgbClr val="3C3C3C"/>
                </a:solidFill>
                <a:latin typeface="Avenir Next"/>
              </a:defRPr>
            </a:pPr>
            <a:endParaRPr lang="en-US"/>
          </a:p>
        </c:txPr>
        <c:crossAx val="-2115386104"/>
        <c:crosses val="autoZero"/>
        <c:auto val="1"/>
        <c:lblAlgn val="ctr"/>
        <c:lblOffset val="100"/>
        <c:noMultiLvlLbl val="1"/>
      </c:catAx>
      <c:valAx>
        <c:axId val="-2115386104"/>
        <c:scaling>
          <c:orientation val="minMax"/>
        </c:scaling>
        <c:delete val="0"/>
        <c:axPos val="l"/>
        <c:majorGridlines>
          <c:spPr>
            <a:ln w="12700" cap="flat">
              <a:solidFill>
                <a:srgbClr val="ECEDEF"/>
              </a:solidFill>
              <a:prstDash val="solid"/>
              <a:miter lim="400000"/>
            </a:ln>
          </c:spPr>
        </c:majorGridlines>
        <c:numFmt formatCode="General" sourceLinked="0"/>
        <c:majorTickMark val="none"/>
        <c:minorTickMark val="none"/>
        <c:tickLblPos val="nextTo"/>
        <c:spPr>
          <a:ln w="12700" cap="flat">
            <a:noFill/>
            <a:miter lim="400000"/>
          </a:ln>
        </c:spPr>
        <c:txPr>
          <a:bodyPr rot="0"/>
          <a:lstStyle/>
          <a:p>
            <a:pPr>
              <a:defRPr sz="2000" b="0" i="0" u="none" strike="noStrike">
                <a:solidFill>
                  <a:srgbClr val="3C3C3C"/>
                </a:solidFill>
                <a:latin typeface="Avenir Next"/>
              </a:defRPr>
            </a:pPr>
            <a:endParaRPr lang="en-US"/>
          </a:p>
        </c:txPr>
        <c:crossAx val="-2115391352"/>
        <c:crosses val="autoZero"/>
        <c:crossBetween val="midCat"/>
        <c:majorUnit val="25"/>
        <c:minorUnit val="12.5"/>
      </c:valAx>
      <c:spPr>
        <a:noFill/>
        <a:ln w="12700" cap="flat">
          <a:noFill/>
          <a:miter lim="400000"/>
        </a:ln>
        <a:effectLst/>
      </c:spPr>
    </c:plotArea>
    <c:legend>
      <c:legendPos val="b"/>
      <c:layout>
        <c:manualLayout>
          <c:xMode val="edge"/>
          <c:yMode val="edge"/>
          <c:x val="7.6239599999999999E-3"/>
          <c:y val="0.92374599999999996"/>
          <c:w val="0.55155299999999996"/>
          <c:h val="7.62544E-2"/>
        </c:manualLayout>
      </c:layout>
      <c:overlay val="1"/>
      <c:spPr>
        <a:noFill/>
        <a:ln w="12700" cap="flat">
          <a:noFill/>
          <a:miter lim="400000"/>
        </a:ln>
        <a:effectLst/>
      </c:spPr>
      <c:txPr>
        <a:bodyPr rot="0"/>
        <a:lstStyle/>
        <a:p>
          <a:pPr>
            <a:defRPr sz="2000" b="0" i="0" u="none" strike="noStrike">
              <a:solidFill>
                <a:srgbClr val="3C3C3C"/>
              </a:solidFill>
              <a:latin typeface="Avenir Next"/>
            </a:defRPr>
          </a:pPr>
          <a:endParaRPr lang="en-US"/>
        </a:p>
      </c:txPr>
    </c:legend>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0" name="Shape 370"/>
          <p:cNvSpPr>
            <a:spLocks noGrp="1" noRot="1" noChangeAspect="1"/>
          </p:cNvSpPr>
          <p:nvPr>
            <p:ph type="sldImg"/>
          </p:nvPr>
        </p:nvSpPr>
        <p:spPr>
          <a:xfrm>
            <a:off x="1143000" y="685800"/>
            <a:ext cx="4572000" cy="3429000"/>
          </a:xfrm>
          <a:prstGeom prst="rect">
            <a:avLst/>
          </a:prstGeom>
        </p:spPr>
        <p:txBody>
          <a:bodyPr/>
          <a:lstStyle/>
          <a:p>
            <a:endParaRPr/>
          </a:p>
        </p:txBody>
      </p:sp>
      <p:sp>
        <p:nvSpPr>
          <p:cNvPr id="371" name="Shape 37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481420731"/>
      </p:ext>
    </p:extLst>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a:spLocks noGrp="1" noRot="1" noChangeAspect="1"/>
          </p:cNvSpPr>
          <p:nvPr>
            <p:ph type="sldImg"/>
          </p:nvPr>
        </p:nvSpPr>
        <p:spPr>
          <a:prstGeom prst="rect">
            <a:avLst/>
          </a:prstGeom>
        </p:spPr>
        <p:txBody>
          <a:bodyPr/>
          <a:lstStyle/>
          <a:p>
            <a:endParaRPr/>
          </a:p>
        </p:txBody>
      </p:sp>
      <p:sp>
        <p:nvSpPr>
          <p:cNvPr id="378" name="Shape 378"/>
          <p:cNvSpPr>
            <a:spLocks noGrp="1"/>
          </p:cNvSpPr>
          <p:nvPr>
            <p:ph type="body" sz="quarter" idx="1"/>
          </p:nvPr>
        </p:nvSpPr>
        <p:spPr>
          <a:prstGeom prst="rect">
            <a:avLst/>
          </a:prstGeom>
        </p:spPr>
        <p:txBody>
          <a:bodyPr/>
          <a:lstStyle/>
          <a:p>
            <a:r>
              <a:rPr sz="4000" dirty="0"/>
              <a:t>U.S. wartime veterans serving their fellow veterans, supporting our nation’s troops, mentoring young people, volunteering in communities and promoting patriotism throughout the United States and beyond: This is The American Legion.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a:spLocks noGrp="1" noRot="1" noChangeAspect="1"/>
          </p:cNvSpPr>
          <p:nvPr>
            <p:ph type="sldImg"/>
          </p:nvPr>
        </p:nvSpPr>
        <p:spPr>
          <a:prstGeom prst="rect">
            <a:avLst/>
          </a:prstGeom>
        </p:spPr>
        <p:txBody>
          <a:bodyPr/>
          <a:lstStyle/>
          <a:p>
            <a:endParaRPr/>
          </a:p>
        </p:txBody>
      </p:sp>
      <p:sp>
        <p:nvSpPr>
          <p:cNvPr id="450" name="Shape 450"/>
          <p:cNvSpPr>
            <a:spLocks noGrp="1"/>
          </p:cNvSpPr>
          <p:nvPr>
            <p:ph type="body" sz="quarter" idx="1"/>
          </p:nvPr>
        </p:nvSpPr>
        <p:spPr>
          <a:prstGeom prst="rect">
            <a:avLst/>
          </a:prstGeom>
        </p:spPr>
        <p:txBody>
          <a:bodyPr/>
          <a:lstStyle/>
          <a:p>
            <a:r>
              <a:rPr dirty="0"/>
              <a:t>Today, new generations of American Legion members meet the changing needs of veterans, the military, families and communities. American Legion posts, for instance, are sprouting up on college campuses to help veteran students understand their 21st century education benefits. Post 911</a:t>
            </a:r>
            <a:r>
              <a:rPr lang="en-US" dirty="0"/>
              <a:t> </a:t>
            </a:r>
            <a:r>
              <a:rPr dirty="0"/>
              <a:t>generation veterans are assuming leadership roles in The American Legion, offering vibrant new programs and services while still connected to the deeper values and legacy of the organization.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hape 456"/>
          <p:cNvSpPr>
            <a:spLocks noGrp="1" noRot="1" noChangeAspect="1"/>
          </p:cNvSpPr>
          <p:nvPr>
            <p:ph type="sldImg"/>
          </p:nvPr>
        </p:nvSpPr>
        <p:spPr>
          <a:prstGeom prst="rect">
            <a:avLst/>
          </a:prstGeom>
        </p:spPr>
        <p:txBody>
          <a:bodyPr/>
          <a:lstStyle/>
          <a:p>
            <a:endParaRPr/>
          </a:p>
        </p:txBody>
      </p:sp>
      <p:sp>
        <p:nvSpPr>
          <p:cNvPr id="457" name="Shape 457"/>
          <p:cNvSpPr>
            <a:spLocks noGrp="1"/>
          </p:cNvSpPr>
          <p:nvPr>
            <p:ph type="body" sz="quarter" idx="1"/>
          </p:nvPr>
        </p:nvSpPr>
        <p:spPr>
          <a:prstGeom prst="rect">
            <a:avLst/>
          </a:prstGeom>
        </p:spPr>
        <p:txBody>
          <a:bodyPr/>
          <a:lstStyle/>
          <a:p>
            <a:r>
              <a:rPr dirty="0"/>
              <a:t>The Veterans Affairs &amp; Rehabilitation arm of The American Legion performs a diverse array of services to help veterans and their families navigate VA and state veterans benefits systems. More than 2,500 accredited American Legion service officers are assisting no fewer than 750,000 veterans at any one time. These compassionate professionals help with disability benefits applications, health care, education opportunities, jobs and much more.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Shape 463"/>
          <p:cNvSpPr>
            <a:spLocks noGrp="1" noRot="1" noChangeAspect="1"/>
          </p:cNvSpPr>
          <p:nvPr>
            <p:ph type="sldImg"/>
          </p:nvPr>
        </p:nvSpPr>
        <p:spPr>
          <a:prstGeom prst="rect">
            <a:avLst/>
          </a:prstGeom>
        </p:spPr>
        <p:txBody>
          <a:bodyPr/>
          <a:lstStyle/>
          <a:p>
            <a:endParaRPr/>
          </a:p>
        </p:txBody>
      </p:sp>
      <p:sp>
        <p:nvSpPr>
          <p:cNvPr id="464" name="Shape 464"/>
          <p:cNvSpPr>
            <a:spLocks noGrp="1"/>
          </p:cNvSpPr>
          <p:nvPr>
            <p:ph type="body" sz="quarter" idx="1"/>
          </p:nvPr>
        </p:nvSpPr>
        <p:spPr>
          <a:prstGeom prst="rect">
            <a:avLst/>
          </a:prstGeom>
        </p:spPr>
        <p:txBody>
          <a:bodyPr/>
          <a:lstStyle/>
          <a:p>
            <a:r>
              <a:t>The American Legion Veterans Education and Employment Division coordinates and supports hundreds of job fairs and career events, provides business consultation, help for student veterans and relief for those who have fallen into homelessness.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a:spLocks noGrp="1" noRot="1" noChangeAspect="1"/>
          </p:cNvSpPr>
          <p:nvPr>
            <p:ph type="sldImg"/>
          </p:nvPr>
        </p:nvSpPr>
        <p:spPr>
          <a:prstGeom prst="rect">
            <a:avLst/>
          </a:prstGeom>
        </p:spPr>
        <p:txBody>
          <a:bodyPr/>
          <a:lstStyle/>
          <a:p>
            <a:endParaRPr/>
          </a:p>
        </p:txBody>
      </p:sp>
      <p:sp>
        <p:nvSpPr>
          <p:cNvPr id="471" name="Shape 471"/>
          <p:cNvSpPr>
            <a:spLocks noGrp="1"/>
          </p:cNvSpPr>
          <p:nvPr>
            <p:ph type="body" sz="quarter" idx="1"/>
          </p:nvPr>
        </p:nvSpPr>
        <p:spPr>
          <a:prstGeom prst="rect">
            <a:avLst/>
          </a:prstGeom>
        </p:spPr>
        <p:txBody>
          <a:bodyPr/>
          <a:lstStyle/>
          <a:p>
            <a:r>
              <a:rPr dirty="0"/>
              <a:t>Boys State and Boys Nation teach young men not only how a democratic form of government works, but also why it’s important. American Legion Oratorical Contests not only help young people with their public-speaking skills, they also teach them to research, understand and appreciate the U.S. Constitution. American Legion Baseball, Junior Shooting Sports, Law Cadet programs and hundreds of scholarship opportunities are among the many ways the Legion improves lives </a:t>
            </a:r>
            <a:r>
              <a:rPr lang="en-US" dirty="0"/>
              <a:t>of young people.</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Shape 477"/>
          <p:cNvSpPr>
            <a:spLocks noGrp="1" noRot="1" noChangeAspect="1"/>
          </p:cNvSpPr>
          <p:nvPr>
            <p:ph type="sldImg"/>
          </p:nvPr>
        </p:nvSpPr>
        <p:spPr>
          <a:prstGeom prst="rect">
            <a:avLst/>
          </a:prstGeom>
        </p:spPr>
        <p:txBody>
          <a:bodyPr/>
          <a:lstStyle/>
          <a:p>
            <a:endParaRPr/>
          </a:p>
        </p:txBody>
      </p:sp>
      <p:sp>
        <p:nvSpPr>
          <p:cNvPr id="478" name="Shape 478"/>
          <p:cNvSpPr>
            <a:spLocks noGrp="1"/>
          </p:cNvSpPr>
          <p:nvPr>
            <p:ph type="body" sz="quarter" idx="1"/>
          </p:nvPr>
        </p:nvSpPr>
        <p:spPr>
          <a:prstGeom prst="rect">
            <a:avLst/>
          </a:prstGeom>
        </p:spPr>
        <p:txBody>
          <a:bodyPr/>
          <a:lstStyle/>
          <a:p>
            <a:r>
              <a:t>The American Legion’s National Security mission centers on quality of life for members of the U.S. Armed Forces, National Guard and Reserves. The mission also includes fighting in Washington for Defense funding that will protect American forces in harm’s way. Support for fair military retirement benefits and TRICARE also fit under the Legion’s National Security umbrella.</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Shape 484"/>
          <p:cNvSpPr>
            <a:spLocks noGrp="1" noRot="1" noChangeAspect="1"/>
          </p:cNvSpPr>
          <p:nvPr>
            <p:ph type="sldImg"/>
          </p:nvPr>
        </p:nvSpPr>
        <p:spPr>
          <a:prstGeom prst="rect">
            <a:avLst/>
          </a:prstGeom>
        </p:spPr>
        <p:txBody>
          <a:bodyPr/>
          <a:lstStyle/>
          <a:p>
            <a:endParaRPr/>
          </a:p>
        </p:txBody>
      </p:sp>
      <p:sp>
        <p:nvSpPr>
          <p:cNvPr id="485" name="Shape 485"/>
          <p:cNvSpPr>
            <a:spLocks noGrp="1"/>
          </p:cNvSpPr>
          <p:nvPr>
            <p:ph type="body" sz="quarter" idx="1"/>
          </p:nvPr>
        </p:nvSpPr>
        <p:spPr>
          <a:prstGeom prst="rect">
            <a:avLst/>
          </a:prstGeom>
        </p:spPr>
        <p:txBody>
          <a:bodyPr/>
          <a:lstStyle/>
          <a:p>
            <a:r>
              <a:rPr dirty="0"/>
              <a:t>As ambassadors of American patriotism, no one compares to The American Legion. Respect for the U.S. Flag and the rules that govern its proper display are top priorities to those who served the nation under the Colors. The Legion also stands strong for naturalization and legal citizenship, respect for patriotic holidays and ceremonies, protection of military and veteran monuments and more.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Shape 491"/>
          <p:cNvSpPr>
            <a:spLocks noGrp="1" noRot="1" noChangeAspect="1"/>
          </p:cNvSpPr>
          <p:nvPr>
            <p:ph type="sldImg"/>
          </p:nvPr>
        </p:nvSpPr>
        <p:spPr>
          <a:prstGeom prst="rect">
            <a:avLst/>
          </a:prstGeom>
        </p:spPr>
        <p:txBody>
          <a:bodyPr/>
          <a:lstStyle/>
          <a:p>
            <a:endParaRPr/>
          </a:p>
        </p:txBody>
      </p:sp>
      <p:sp>
        <p:nvSpPr>
          <p:cNvPr id="492" name="Shape 492"/>
          <p:cNvSpPr>
            <a:spLocks noGrp="1"/>
          </p:cNvSpPr>
          <p:nvPr>
            <p:ph type="body" sz="quarter" idx="1"/>
          </p:nvPr>
        </p:nvSpPr>
        <p:spPr>
          <a:prstGeom prst="rect">
            <a:avLst/>
          </a:prstGeom>
        </p:spPr>
        <p:txBody>
          <a:bodyPr/>
          <a:lstStyle/>
          <a:p>
            <a:r>
              <a:rPr dirty="0"/>
              <a:t>In times of catastrophe, The American Legion Family goes to work. The National Emergency Fund provides cash grants for veterans whose lives are turned upside-down by floods, fires, tornadoes and other natural disasters. The Legion also provides firsthand support and relief for displaced families. In many communities, American Legion posts are vital to </a:t>
            </a:r>
            <a:r>
              <a:rPr lang="en-US" dirty="0"/>
              <a:t>local </a:t>
            </a:r>
            <a:r>
              <a:rPr dirty="0"/>
              <a:t>civil defense programs. </a:t>
            </a:r>
          </a:p>
          <a:p>
            <a:endParaRPr dirty="0"/>
          </a:p>
          <a:p>
            <a:r>
              <a:rPr dirty="0"/>
              <a:t>The Legion also provides Temporary Financial Assistance relief to military families with children at home when they fall on difficult times. The Legion’s Family Support Network is also available for military and veteran families that </a:t>
            </a:r>
            <a:r>
              <a:rPr lang="en-US" dirty="0"/>
              <a:t>can </a:t>
            </a:r>
            <a:r>
              <a:rPr dirty="0"/>
              <a:t>use volunteer help.</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Shape 498"/>
          <p:cNvSpPr>
            <a:spLocks noGrp="1" noRot="1" noChangeAspect="1"/>
          </p:cNvSpPr>
          <p:nvPr>
            <p:ph type="sldImg"/>
          </p:nvPr>
        </p:nvSpPr>
        <p:spPr>
          <a:prstGeom prst="rect">
            <a:avLst/>
          </a:prstGeom>
        </p:spPr>
        <p:txBody>
          <a:bodyPr/>
          <a:lstStyle/>
          <a:p>
            <a:endParaRPr/>
          </a:p>
        </p:txBody>
      </p:sp>
      <p:sp>
        <p:nvSpPr>
          <p:cNvPr id="499" name="Shape 499"/>
          <p:cNvSpPr>
            <a:spLocks noGrp="1"/>
          </p:cNvSpPr>
          <p:nvPr>
            <p:ph type="body" sz="quarter" idx="1"/>
          </p:nvPr>
        </p:nvSpPr>
        <p:spPr>
          <a:prstGeom prst="rect">
            <a:avLst/>
          </a:prstGeom>
        </p:spPr>
        <p:txBody>
          <a:bodyPr/>
          <a:lstStyle/>
          <a:p>
            <a:r>
              <a:t>Memorials, cemeteries, monuments and special events to honor past battles and the men and women who served in them are sacred to The American Legion. Thousands of American Legion honor guards officiate at veteran funeral services each year. All flags that fly over U.S. military graves in foreign countries are provided free of charge by The American Legion.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Shape 505"/>
          <p:cNvSpPr>
            <a:spLocks noGrp="1" noRot="1" noChangeAspect="1"/>
          </p:cNvSpPr>
          <p:nvPr>
            <p:ph type="sldImg"/>
          </p:nvPr>
        </p:nvSpPr>
        <p:spPr>
          <a:prstGeom prst="rect">
            <a:avLst/>
          </a:prstGeom>
        </p:spPr>
        <p:txBody>
          <a:bodyPr/>
          <a:lstStyle/>
          <a:p>
            <a:endParaRPr/>
          </a:p>
        </p:txBody>
      </p:sp>
      <p:sp>
        <p:nvSpPr>
          <p:cNvPr id="506" name="Shape 506"/>
          <p:cNvSpPr>
            <a:spLocks noGrp="1"/>
          </p:cNvSpPr>
          <p:nvPr>
            <p:ph type="body" sz="quarter" idx="1"/>
          </p:nvPr>
        </p:nvSpPr>
        <p:spPr>
          <a:prstGeom prst="rect">
            <a:avLst/>
          </a:prstGeom>
        </p:spPr>
        <p:txBody>
          <a:bodyPr/>
          <a:lstStyle/>
          <a:p>
            <a:r>
              <a:t>Every major American Legion initiative – from Boys State to Legion Riders to Junior Shooting Sports – was at first a local idea. American Legion posts work closely with schools, businesses, civic organizations and local governments to ensure that the values of those who served in uniform are shared and understood by their friends and neighbors.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Shape 513"/>
          <p:cNvSpPr>
            <a:spLocks noGrp="1" noRot="1" noChangeAspect="1"/>
          </p:cNvSpPr>
          <p:nvPr>
            <p:ph type="sldImg"/>
          </p:nvPr>
        </p:nvSpPr>
        <p:spPr>
          <a:prstGeom prst="rect">
            <a:avLst/>
          </a:prstGeom>
        </p:spPr>
        <p:txBody>
          <a:bodyPr/>
          <a:lstStyle/>
          <a:p>
            <a:endParaRPr/>
          </a:p>
        </p:txBody>
      </p:sp>
      <p:sp>
        <p:nvSpPr>
          <p:cNvPr id="514" name="Shape 514"/>
          <p:cNvSpPr>
            <a:spLocks noGrp="1"/>
          </p:cNvSpPr>
          <p:nvPr>
            <p:ph type="body" sz="quarter" idx="1"/>
          </p:nvPr>
        </p:nvSpPr>
        <p:spPr>
          <a:prstGeom prst="rect">
            <a:avLst/>
          </a:prstGeom>
        </p:spPr>
        <p:txBody>
          <a:bodyPr/>
          <a:lstStyle/>
          <a:p>
            <a:r>
              <a:t>Legacy and vision. That is the motto of The American Legion’s coming 100th anniversary celebration. The military men and women who formed The American Legion in 1919 resolved to serve one another and their communities, states and nation without regard for personal gain. Such was the vision of what would become the nation’s largest veterans organization, one that has outlasted thousands of other associations and businesses, and continues to make differences everywhere.</a:t>
            </a:r>
          </a:p>
          <a:p>
            <a:r>
              <a:t>You can learn more about The American Legion at www.legion.org, or on Facebook and Twitter.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Shape 394"/>
          <p:cNvSpPr>
            <a:spLocks noGrp="1" noRot="1" noChangeAspect="1"/>
          </p:cNvSpPr>
          <p:nvPr>
            <p:ph type="sldImg"/>
          </p:nvPr>
        </p:nvSpPr>
        <p:spPr>
          <a:prstGeom prst="rect">
            <a:avLst/>
          </a:prstGeom>
        </p:spPr>
        <p:txBody>
          <a:bodyPr/>
          <a:lstStyle/>
          <a:p>
            <a:endParaRPr/>
          </a:p>
        </p:txBody>
      </p:sp>
      <p:sp>
        <p:nvSpPr>
          <p:cNvPr id="395" name="Shape 395"/>
          <p:cNvSpPr>
            <a:spLocks noGrp="1"/>
          </p:cNvSpPr>
          <p:nvPr>
            <p:ph type="body" sz="quarter" idx="1"/>
          </p:nvPr>
        </p:nvSpPr>
        <p:spPr>
          <a:prstGeom prst="rect">
            <a:avLst/>
          </a:prstGeom>
        </p:spPr>
        <p:txBody>
          <a:bodyPr/>
          <a:lstStyle/>
          <a:p>
            <a:r>
              <a:rPr dirty="0"/>
              <a:t>With more than 2.1 million members, The American Legion is the nation’s largest veterans service organization. Since its founding shortly after the end of World War I, The American Legion has dedicated itself to four main pillars of service: Veterans, Defense, Youth and Americanism.</a:t>
            </a:r>
          </a:p>
          <a:p>
            <a:endParaRPr dirty="0"/>
          </a:p>
          <a:p>
            <a:r>
              <a:rPr dirty="0"/>
              <a:t>In service to VETERANS, The American Legion provides free benefits counseling, advocacy for </a:t>
            </a:r>
            <a:r>
              <a:rPr lang="en-US" dirty="0"/>
              <a:t>superior </a:t>
            </a:r>
            <a:r>
              <a:rPr dirty="0"/>
              <a:t>health care, support for veterans making the transition to civilian careers and help for the homeless.</a:t>
            </a:r>
          </a:p>
          <a:p>
            <a:endParaRPr dirty="0"/>
          </a:p>
          <a:p>
            <a:r>
              <a:rPr dirty="0"/>
              <a:t>In service to THOSE WHO DEFEND OUR NATION, The American Legion promotes a </a:t>
            </a:r>
            <a:r>
              <a:rPr lang="en-US" dirty="0"/>
              <a:t>decent</a:t>
            </a:r>
            <a:r>
              <a:rPr lang="en-US" baseline="0" dirty="0"/>
              <a:t> </a:t>
            </a:r>
            <a:r>
              <a:rPr dirty="0"/>
              <a:t>quality of life, an adequately funded Department of Defense, fair military retirement benefits, free discharge review services and, at the local level, home-front support for the men and women in harm’s way.</a:t>
            </a:r>
          </a:p>
          <a:p>
            <a:endParaRPr dirty="0"/>
          </a:p>
          <a:p>
            <a:r>
              <a:rPr dirty="0"/>
              <a:t>In support of our nation’s YOUTH, The American Legion provides and operates life-changing programs including Boys State and Boys Nation, American Legion Baseball, Junior Shooting Sports, oratorical competitions, Scouting units and much more.</a:t>
            </a:r>
          </a:p>
          <a:p>
            <a:endParaRPr dirty="0"/>
          </a:p>
          <a:p>
            <a:r>
              <a:rPr dirty="0"/>
              <a:t>As leading ambassadors of AMERICANISM, The American Legion provides U.S. Flag education, leads patriotic ceremonies and services, promotes legal citizenship and naturalization and more.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a:spLocks noGrp="1" noRot="1" noChangeAspect="1"/>
          </p:cNvSpPr>
          <p:nvPr>
            <p:ph type="sldImg"/>
          </p:nvPr>
        </p:nvSpPr>
        <p:spPr>
          <a:prstGeom prst="rect">
            <a:avLst/>
          </a:prstGeom>
        </p:spPr>
        <p:txBody>
          <a:bodyPr/>
          <a:lstStyle/>
          <a:p>
            <a:endParaRPr/>
          </a:p>
        </p:txBody>
      </p:sp>
      <p:sp>
        <p:nvSpPr>
          <p:cNvPr id="378" name="Shape 378"/>
          <p:cNvSpPr>
            <a:spLocks noGrp="1"/>
          </p:cNvSpPr>
          <p:nvPr>
            <p:ph type="body" sz="quarter" idx="1"/>
          </p:nvPr>
        </p:nvSpPr>
        <p:spPr>
          <a:prstGeom prst="rect">
            <a:avLst/>
          </a:prstGeom>
        </p:spPr>
        <p:txBody>
          <a:bodyPr/>
          <a:lstStyle/>
          <a:p>
            <a:r>
              <a:rPr lang="en-US" sz="4000" dirty="0"/>
              <a:t>USE THIS SLIDE FOR ANY LOCALIZATION</a:t>
            </a:r>
            <a:r>
              <a:rPr lang="en-US" sz="4000" baseline="0" dirty="0"/>
              <a:t> NEEDED – POST, DISTRICT, DEPARTMENT OR DIVISIONAL CONTACTS AS APPROPRIATE. If not needed – delete </a:t>
            </a:r>
            <a:r>
              <a:rPr lang="en-US" sz="4000" baseline="0"/>
              <a:t>text box and </a:t>
            </a:r>
            <a:r>
              <a:rPr lang="en-US" sz="4000" baseline="0" dirty="0"/>
              <a:t>leave the space blank</a:t>
            </a:r>
            <a:endParaRPr sz="40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a:spLocks noGrp="1" noRot="1" noChangeAspect="1"/>
          </p:cNvSpPr>
          <p:nvPr>
            <p:ph type="sldImg"/>
          </p:nvPr>
        </p:nvSpPr>
        <p:spPr>
          <a:prstGeom prst="rect">
            <a:avLst/>
          </a:prstGeom>
        </p:spPr>
        <p:txBody>
          <a:bodyPr/>
          <a:lstStyle/>
          <a:p>
            <a:endParaRPr/>
          </a:p>
        </p:txBody>
      </p:sp>
      <p:sp>
        <p:nvSpPr>
          <p:cNvPr id="403" name="Shape 403"/>
          <p:cNvSpPr>
            <a:spLocks noGrp="1"/>
          </p:cNvSpPr>
          <p:nvPr>
            <p:ph type="body" sz="quarter" idx="1"/>
          </p:nvPr>
        </p:nvSpPr>
        <p:spPr>
          <a:prstGeom prst="rect">
            <a:avLst/>
          </a:prstGeom>
        </p:spPr>
        <p:txBody>
          <a:bodyPr/>
          <a:lstStyle/>
          <a:p>
            <a:r>
              <a:rPr dirty="0"/>
              <a:t>In addition to the 2.1 million wartime veterans who are members of The American, the American Legion Family also consists of The American Legion Auxiliary with nearly 1 million members and Sons of The American Legion, male descendants of U.S. wartime veterans, who number more than 360,000.</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noRot="1" noChangeAspect="1"/>
          </p:cNvSpPr>
          <p:nvPr>
            <p:ph type="sldImg"/>
          </p:nvPr>
        </p:nvSpPr>
        <p:spPr>
          <a:prstGeom prst="rect">
            <a:avLst/>
          </a:prstGeom>
        </p:spPr>
        <p:txBody>
          <a:bodyPr/>
          <a:lstStyle/>
          <a:p>
            <a:endParaRPr/>
          </a:p>
        </p:txBody>
      </p:sp>
      <p:sp>
        <p:nvSpPr>
          <p:cNvPr id="410" name="Shape 410"/>
          <p:cNvSpPr>
            <a:spLocks noGrp="1"/>
          </p:cNvSpPr>
          <p:nvPr>
            <p:ph type="body" sz="quarter" idx="1"/>
          </p:nvPr>
        </p:nvSpPr>
        <p:spPr>
          <a:prstGeom prst="rect">
            <a:avLst/>
          </a:prstGeom>
        </p:spPr>
        <p:txBody>
          <a:bodyPr/>
          <a:lstStyle/>
          <a:p>
            <a:r>
              <a:t>The American Legion works through nearly 13,500 local posts around the world. Each U.S. state has an American Legion department and local posts within it. In addition to the U.S. state departments, American Legion departments operate in the District of Columbia, France, Mexico, Puerto Rico and the Philippines. Whether it’s a rural county, an urban neighborhood, a college campus, a military community, a state capital or Capitol Hill, The American Legion has multiple community footprints, large and small.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Shape 417"/>
          <p:cNvSpPr>
            <a:spLocks noGrp="1" noRot="1" noChangeAspect="1"/>
          </p:cNvSpPr>
          <p:nvPr>
            <p:ph type="sldImg"/>
          </p:nvPr>
        </p:nvSpPr>
        <p:spPr>
          <a:prstGeom prst="rect">
            <a:avLst/>
          </a:prstGeom>
        </p:spPr>
        <p:txBody>
          <a:bodyPr/>
          <a:lstStyle/>
          <a:p>
            <a:endParaRPr/>
          </a:p>
        </p:txBody>
      </p:sp>
      <p:sp>
        <p:nvSpPr>
          <p:cNvPr id="418" name="Shape 418"/>
          <p:cNvSpPr>
            <a:spLocks noGrp="1"/>
          </p:cNvSpPr>
          <p:nvPr>
            <p:ph type="body" sz="quarter" idx="1"/>
          </p:nvPr>
        </p:nvSpPr>
        <p:spPr>
          <a:prstGeom prst="rect">
            <a:avLst/>
          </a:prstGeom>
        </p:spPr>
        <p:txBody>
          <a:bodyPr/>
          <a:lstStyle/>
          <a:p>
            <a:r>
              <a:rPr dirty="0"/>
              <a:t>The American Legion was founded in March 1919 in Paris, France, by a group of U.S. World War I veterans still occupying Europe</a:t>
            </a:r>
            <a:r>
              <a:rPr lang="en-US" dirty="0"/>
              <a:t>.</a:t>
            </a:r>
            <a:r>
              <a:rPr lang="en-US" baseline="0" dirty="0"/>
              <a:t> They </a:t>
            </a:r>
            <a:r>
              <a:rPr dirty="0"/>
              <a:t>were deeply concerned about the welfare of their fellow veterans</a:t>
            </a:r>
            <a:r>
              <a:rPr lang="en-US" dirty="0"/>
              <a:t> returning home,</a:t>
            </a:r>
            <a:r>
              <a:rPr dirty="0"/>
              <a:t> and their families. Often, World War I veterans </a:t>
            </a:r>
            <a:r>
              <a:rPr lang="en-US" dirty="0"/>
              <a:t>resumed civilian</a:t>
            </a:r>
            <a:r>
              <a:rPr lang="en-US" baseline="0" dirty="0"/>
              <a:t> lives </a:t>
            </a:r>
            <a:r>
              <a:rPr dirty="0"/>
              <a:t>dramatically changed: severely wounded, gassed or suffering from what was then known as “shell shock.” The American Legion’s founders established enduring priorities to help those veterans and their families and, along the way, strengthen communities </a:t>
            </a:r>
            <a:r>
              <a:rPr lang="en-US" dirty="0"/>
              <a:t>everywhere</a:t>
            </a:r>
            <a:r>
              <a:rPr dirty="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noRot="1" noChangeAspect="1"/>
          </p:cNvSpPr>
          <p:nvPr>
            <p:ph type="sldImg"/>
          </p:nvPr>
        </p:nvSpPr>
        <p:spPr>
          <a:prstGeom prst="rect">
            <a:avLst/>
          </a:prstGeom>
        </p:spPr>
        <p:txBody>
          <a:bodyPr/>
          <a:lstStyle/>
          <a:p>
            <a:endParaRPr/>
          </a:p>
        </p:txBody>
      </p:sp>
      <p:sp>
        <p:nvSpPr>
          <p:cNvPr id="425" name="Shape 425"/>
          <p:cNvSpPr>
            <a:spLocks noGrp="1"/>
          </p:cNvSpPr>
          <p:nvPr>
            <p:ph type="body" sz="quarter" idx="1"/>
          </p:nvPr>
        </p:nvSpPr>
        <p:spPr>
          <a:prstGeom prst="rect">
            <a:avLst/>
          </a:prstGeom>
        </p:spPr>
        <p:txBody>
          <a:bodyPr/>
          <a:lstStyle/>
          <a:p>
            <a:r>
              <a:rPr dirty="0"/>
              <a:t>Throughout its first century, The American Legion led many significant movements that changed the course of the nation and improved the lives of millions. It was The American Legion that arranged a national flag conference in 1923 that led to the acceptance of U.S. Flag Code and, eventually, adoption by Congress. Prior to that, there were no standard rules for treatment and respect for our nation’s colors.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p>
            <a:r>
              <a:t>In its first decade, The American Legion worked tirelessly to ensure that wounded, sick and suffering war veterans had adequate health care. That work included convincing the federal government to consolidate many bureaus, offices and risk management agencies into one entity in 1930: The Veterans Administration.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a:spLocks noGrp="1" noRot="1" noChangeAspect="1"/>
          </p:cNvSpPr>
          <p:nvPr>
            <p:ph type="sldImg"/>
          </p:nvPr>
        </p:nvSpPr>
        <p:spPr>
          <a:prstGeom prst="rect">
            <a:avLst/>
          </a:prstGeom>
        </p:spPr>
        <p:txBody>
          <a:bodyPr/>
          <a:lstStyle/>
          <a:p>
            <a:endParaRPr/>
          </a:p>
        </p:txBody>
      </p:sp>
      <p:sp>
        <p:nvSpPr>
          <p:cNvPr id="438" name="Shape 438"/>
          <p:cNvSpPr>
            <a:spLocks noGrp="1"/>
          </p:cNvSpPr>
          <p:nvPr>
            <p:ph type="body" sz="quarter" idx="1"/>
          </p:nvPr>
        </p:nvSpPr>
        <p:spPr>
          <a:prstGeom prst="rect">
            <a:avLst/>
          </a:prstGeom>
        </p:spPr>
        <p:txBody>
          <a:bodyPr/>
          <a:lstStyle/>
          <a:p>
            <a:r>
              <a:t>The American Legion’s founding generation made its most significant contribution to the nation in 1943 and 1944. The Servicemen’s Readjustment Act of 1944 – which has been described as the most significant social legislation of the 20th century – was developed, drafted and brought to passage by The American Legion. College benefits, business assistance, low-interest home loans and improved VA health-care services were among the many ways the GI Bill changed America. </a:t>
            </a:r>
          </a:p>
          <a:p>
            <a:endParaRPr/>
          </a:p>
          <a:p>
            <a:r>
              <a:t>Instead of economic disaster when the troops came home from World War II, the nation enjoyed a half-century of prosperity. Critics said the GI Bill would break the treasury. Instead, it has been estimated that for every dollar invested in the GI Bill, seven dollars returned to the U.S. economy. The American Legion has fought to ensure that the GI Bill is relevant, updated and just as effective for veterans of the Post 911 era.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hape 444"/>
          <p:cNvSpPr>
            <a:spLocks noGrp="1" noRot="1" noChangeAspect="1"/>
          </p:cNvSpPr>
          <p:nvPr>
            <p:ph type="sldImg"/>
          </p:nvPr>
        </p:nvSpPr>
        <p:spPr>
          <a:prstGeom prst="rect">
            <a:avLst/>
          </a:prstGeom>
        </p:spPr>
        <p:txBody>
          <a:bodyPr/>
          <a:lstStyle/>
          <a:p>
            <a:endParaRPr/>
          </a:p>
        </p:txBody>
      </p:sp>
      <p:sp>
        <p:nvSpPr>
          <p:cNvPr id="445" name="Shape 445"/>
          <p:cNvSpPr>
            <a:spLocks noGrp="1"/>
          </p:cNvSpPr>
          <p:nvPr>
            <p:ph type="body" sz="quarter" idx="1"/>
          </p:nvPr>
        </p:nvSpPr>
        <p:spPr>
          <a:prstGeom prst="rect">
            <a:avLst/>
          </a:prstGeom>
        </p:spPr>
        <p:txBody>
          <a:bodyPr/>
          <a:lstStyle/>
          <a:p>
            <a:r>
              <a:rPr dirty="0"/>
              <a:t>Throughout its first century, The American Legion has fought for fairness to veterans who were exposed to toxic chemicals or suffered other service-connected health conditions while in the military. During the 1980s, The American Legion and Columbia University led a national study that defied federal government findings and revealed that wartime exposure to the defoliant Agent Orange had caused many illnesses and deaths. Today, </a:t>
            </a:r>
            <a:r>
              <a:rPr lang="en-US" dirty="0"/>
              <a:t>because</a:t>
            </a:r>
            <a:r>
              <a:rPr lang="en-US" baseline="0" dirty="0"/>
              <a:t> of that work, </a:t>
            </a:r>
            <a:r>
              <a:rPr dirty="0"/>
              <a:t>exposure to Agent Orange is blamed for many service-connected illnesses.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2" Type="http://schemas.openxmlformats.org/officeDocument/2006/relationships/chart" Target="../charts/chart2.xml" /><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3" Type="http://schemas.openxmlformats.org/officeDocument/2006/relationships/chart" Target="../charts/chart4.xml" /><Relationship Id="rId2" Type="http://schemas.openxmlformats.org/officeDocument/2006/relationships/chart" Target="../charts/chart3.xml" /><Relationship Id="rId1" Type="http://schemas.openxmlformats.org/officeDocument/2006/relationships/slideMaster" Target="../slideMasters/slideMaster1.xml" /><Relationship Id="rId4" Type="http://schemas.openxmlformats.org/officeDocument/2006/relationships/chart" Target="../charts/chart5.xml" /></Relationships>
</file>

<file path=ppt/slideLayouts/_rels/slideLayout15.xml.rels><?xml version="1.0" encoding="UTF-8" standalone="yes"?>
<Relationships xmlns="http://schemas.openxmlformats.org/package/2006/relationships"><Relationship Id="rId2" Type="http://schemas.openxmlformats.org/officeDocument/2006/relationships/chart" Target="../charts/chart6.xml" /><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2" Type="http://schemas.openxmlformats.org/officeDocument/2006/relationships/chart" Target="../charts/chart7.xml" /><Relationship Id="rId1" Type="http://schemas.openxmlformats.org/officeDocument/2006/relationships/slideMaster" Target="../slideMasters/slideMaster1.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3" Type="http://schemas.openxmlformats.org/officeDocument/2006/relationships/chart" Target="../charts/chart1.xml" /><Relationship Id="rId2" Type="http://schemas.openxmlformats.org/officeDocument/2006/relationships/image" Target="../media/image2.jpeg" /><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Photo">
    <p:spTree>
      <p:nvGrpSpPr>
        <p:cNvPr id="1" name=""/>
        <p:cNvGrpSpPr/>
        <p:nvPr/>
      </p:nvGrpSpPr>
      <p:grpSpPr>
        <a:xfrm>
          <a:off x="0" y="0"/>
          <a:ext cx="0" cy="0"/>
          <a:chOff x="0" y="0"/>
          <a:chExt cx="0" cy="0"/>
        </a:xfrm>
      </p:grpSpPr>
      <p:sp>
        <p:nvSpPr>
          <p:cNvPr id="18" name="Shape 18"/>
          <p:cNvSpPr>
            <a:spLocks noGrp="1"/>
          </p:cNvSpPr>
          <p:nvPr>
            <p:ph type="pic" idx="13"/>
          </p:nvPr>
        </p:nvSpPr>
        <p:spPr>
          <a:xfrm>
            <a:off x="-12700" y="368300"/>
            <a:ext cx="13030200" cy="4127500"/>
          </a:xfrm>
          <a:prstGeom prst="rect">
            <a:avLst/>
          </a:prstGeom>
        </p:spPr>
        <p:txBody>
          <a:bodyPr lIns="91439" tIns="45719" rIns="91439" bIns="45719" anchor="t"/>
          <a:lstStyle/>
          <a:p>
            <a:endParaRPr/>
          </a:p>
        </p:txBody>
      </p:sp>
      <p:sp>
        <p:nvSpPr>
          <p:cNvPr id="19" name="Shape 19"/>
          <p:cNvSpPr>
            <a:spLocks noGrp="1"/>
          </p:cNvSpPr>
          <p:nvPr>
            <p:ph type="body" sz="quarter" idx="14"/>
          </p:nvPr>
        </p:nvSpPr>
        <p:spPr>
          <a:xfrm>
            <a:off x="2616200" y="5340350"/>
            <a:ext cx="7759700" cy="2184400"/>
          </a:xfrm>
          <a:prstGeom prst="rect">
            <a:avLst/>
          </a:prstGeom>
        </p:spPr>
        <p:txBody>
          <a:bodyPr>
            <a:spAutoFit/>
          </a:bodyPr>
          <a:lstStyle>
            <a:lvl1pPr marL="0" indent="0" algn="ctr">
              <a:spcBef>
                <a:spcPts val="0"/>
              </a:spcBef>
              <a:buSzTx/>
              <a:buNone/>
              <a:defRPr sz="12000" cap="all">
                <a:solidFill>
                  <a:srgbClr val="A4A4A4"/>
                </a:solidFill>
                <a:latin typeface="Avenir Next Ultra Light"/>
                <a:ea typeface="Avenir Next Ultra Light"/>
                <a:cs typeface="Avenir Next Ultra Light"/>
                <a:sym typeface="Avenir Next Ultra Light"/>
              </a:defRPr>
            </a:lvl1pPr>
          </a:lstStyle>
          <a:p>
            <a:r>
              <a:t>Ecology</a:t>
            </a:r>
          </a:p>
        </p:txBody>
      </p:sp>
      <p:sp>
        <p:nvSpPr>
          <p:cNvPr id="20" name="Shape 20"/>
          <p:cNvSpPr>
            <a:spLocks noGrp="1"/>
          </p:cNvSpPr>
          <p:nvPr>
            <p:ph type="body" sz="quarter" idx="15"/>
          </p:nvPr>
        </p:nvSpPr>
        <p:spPr>
          <a:xfrm>
            <a:off x="3225800" y="7289800"/>
            <a:ext cx="6553200" cy="584200"/>
          </a:xfrm>
          <a:prstGeom prst="rect">
            <a:avLst/>
          </a:prstGeom>
        </p:spPr>
        <p:txBody>
          <a:bodyPr>
            <a:spAutoFit/>
          </a:bodyPr>
          <a:lstStyle>
            <a:lvl1pPr marL="0" indent="0" algn="ctr">
              <a:lnSpc>
                <a:spcPts val="5000"/>
              </a:lnSpc>
              <a:spcBef>
                <a:spcPts val="0"/>
              </a:spcBef>
              <a:buSzTx/>
              <a:buNone/>
              <a:defRPr sz="2800">
                <a:solidFill>
                  <a:srgbClr val="A4A4A4"/>
                </a:solidFill>
                <a:latin typeface="+mj-lt"/>
                <a:ea typeface="+mj-ea"/>
                <a:cs typeface="+mj-cs"/>
                <a:sym typeface="Avenir Next"/>
              </a:defRPr>
            </a:lvl1pPr>
          </a:lstStyle>
          <a:p>
            <a:r>
              <a:t>autem vel eum iriure dolor in hendrerit</a:t>
            </a:r>
          </a:p>
        </p:txBody>
      </p:sp>
      <p:sp>
        <p:nvSpPr>
          <p:cNvPr id="21" name="Shape 21"/>
          <p:cNvSpPr>
            <a:spLocks noGrp="1"/>
          </p:cNvSpPr>
          <p:nvPr>
            <p:ph type="pic" sz="quarter" idx="16"/>
          </p:nvPr>
        </p:nvSpPr>
        <p:spPr>
          <a:xfrm>
            <a:off x="6857638" y="5703636"/>
            <a:ext cx="1308101" cy="1320801"/>
          </a:xfrm>
          <a:prstGeom prst="rect">
            <a:avLst/>
          </a:prstGeom>
        </p:spPr>
        <p:txBody>
          <a:bodyPr lIns="91439" tIns="45719" rIns="91439" bIns="45719" anchor="t"/>
          <a:lstStyle/>
          <a:p>
            <a:endParaRP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Line Chart">
    <p:spTree>
      <p:nvGrpSpPr>
        <p:cNvPr id="1" name=""/>
        <p:cNvGrpSpPr/>
        <p:nvPr/>
      </p:nvGrpSpPr>
      <p:grpSpPr>
        <a:xfrm>
          <a:off x="0" y="0"/>
          <a:ext cx="0" cy="0"/>
          <a:chOff x="0" y="0"/>
          <a:chExt cx="0" cy="0"/>
        </a:xfrm>
      </p:grpSpPr>
      <p:graphicFrame>
        <p:nvGraphicFramePr>
          <p:cNvPr id="175" name="Chart 175"/>
          <p:cNvGraphicFramePr/>
          <p:nvPr/>
        </p:nvGraphicFramePr>
        <p:xfrm>
          <a:off x="1701800" y="2743200"/>
          <a:ext cx="9051290" cy="5149850"/>
        </p:xfrm>
        <a:graphic>
          <a:graphicData uri="http://schemas.openxmlformats.org/drawingml/2006/chart">
            <c:chart xmlns:c="http://schemas.openxmlformats.org/drawingml/2006/chart" xmlns:r="http://schemas.openxmlformats.org/officeDocument/2006/relationships" r:id="rId2"/>
          </a:graphicData>
        </a:graphic>
      </p:graphicFrame>
      <p:sp>
        <p:nvSpPr>
          <p:cNvPr id="176" name="Shape 176"/>
          <p:cNvSpPr/>
          <p:nvPr/>
        </p:nvSpPr>
        <p:spPr>
          <a:xfrm>
            <a:off x="4890853" y="3290653"/>
            <a:ext cx="1051395" cy="1051395"/>
          </a:xfrm>
          <a:prstGeom prst="ellipse">
            <a:avLst/>
          </a:prstGeom>
          <a:solidFill>
            <a:srgbClr val="A4A4A4"/>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77" name="Shape 177"/>
          <p:cNvSpPr/>
          <p:nvPr/>
        </p:nvSpPr>
        <p:spPr>
          <a:xfrm>
            <a:off x="4775200" y="3175000"/>
            <a:ext cx="1282699" cy="1282699"/>
          </a:xfrm>
          <a:prstGeom prst="ellipse">
            <a:avLst/>
          </a:prstGeom>
          <a:solidFill>
            <a:srgbClr val="A4A4A4">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78" name="Shape 178"/>
          <p:cNvSpPr/>
          <p:nvPr/>
        </p:nvSpPr>
        <p:spPr>
          <a:xfrm>
            <a:off x="8574790" y="4574290"/>
            <a:ext cx="1290823" cy="1290823"/>
          </a:xfrm>
          <a:prstGeom prst="ellipse">
            <a:avLst/>
          </a:prstGeom>
          <a:solidFill>
            <a:srgbClr val="32E386"/>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79" name="Shape 179"/>
          <p:cNvSpPr/>
          <p:nvPr/>
        </p:nvSpPr>
        <p:spPr>
          <a:xfrm>
            <a:off x="8432800" y="4432300"/>
            <a:ext cx="1574801" cy="1574801"/>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80" name="Shape 180"/>
          <p:cNvSpPr>
            <a:spLocks noGrp="1"/>
          </p:cNvSpPr>
          <p:nvPr>
            <p:ph type="body" sz="quarter" idx="13"/>
          </p:nvPr>
        </p:nvSpPr>
        <p:spPr>
          <a:xfrm>
            <a:off x="2463800" y="8001000"/>
            <a:ext cx="7416800" cy="736600"/>
          </a:xfrm>
          <a:prstGeom prst="rect">
            <a:avLst/>
          </a:prstGeom>
        </p:spPr>
        <p:txBody>
          <a:bodyPr>
            <a:spAutoFit/>
          </a:bodyPr>
          <a:lstStyle>
            <a:lvl1pPr marL="0" indent="0">
              <a:lnSpc>
                <a:spcPts val="3800"/>
              </a:lnSpc>
              <a:spcBef>
                <a:spcPts val="0"/>
              </a:spcBef>
              <a:buSzTx/>
              <a:buNone/>
              <a:defRPr sz="1800">
                <a:solidFill>
                  <a:srgbClr val="3C3C3C"/>
                </a:solidFill>
                <a:latin typeface="+mj-lt"/>
                <a:ea typeface="+mj-ea"/>
                <a:cs typeface="+mj-cs"/>
                <a:sym typeface="Avenir Next"/>
              </a:defRPr>
            </a:lvl1pPr>
          </a:lstStyle>
          <a:p>
            <a:r>
              <a:t>Duis autem vel eum iriure dolor in hendrerit in vulputate velit esse molestie consequat.</a:t>
            </a:r>
          </a:p>
        </p:txBody>
      </p:sp>
      <p:sp>
        <p:nvSpPr>
          <p:cNvPr id="181" name="Shape 181"/>
          <p:cNvSpPr>
            <a:spLocks noGrp="1"/>
          </p:cNvSpPr>
          <p:nvPr>
            <p:ph type="body" sz="quarter" idx="14"/>
          </p:nvPr>
        </p:nvSpPr>
        <p:spPr>
          <a:xfrm>
            <a:off x="8664684" y="4972050"/>
            <a:ext cx="1100583" cy="482600"/>
          </a:xfrm>
          <a:prstGeom prst="rect">
            <a:avLst/>
          </a:prstGeom>
        </p:spPr>
        <p:txBody>
          <a:bodyPr wrap="none">
            <a:spAutoFit/>
          </a:bodyPr>
          <a:lstStyle>
            <a:lvl1pPr marL="0" indent="0" algn="ctr">
              <a:spcBef>
                <a:spcPts val="0"/>
              </a:spcBef>
              <a:buSzTx/>
              <a:buNone/>
              <a:defRPr sz="2200" b="1">
                <a:solidFill>
                  <a:srgbClr val="FDFFFF"/>
                </a:solidFill>
                <a:latin typeface="+mj-lt"/>
                <a:ea typeface="+mj-ea"/>
                <a:cs typeface="+mj-cs"/>
                <a:sym typeface="Avenir Next"/>
              </a:defRPr>
            </a:lvl1pPr>
          </a:lstStyle>
          <a:p>
            <a:r>
              <a:t>$50,00</a:t>
            </a:r>
          </a:p>
        </p:txBody>
      </p:sp>
      <p:sp>
        <p:nvSpPr>
          <p:cNvPr id="182" name="Shape 182"/>
          <p:cNvSpPr>
            <a:spLocks noGrp="1"/>
          </p:cNvSpPr>
          <p:nvPr>
            <p:ph type="body" sz="quarter" idx="15"/>
          </p:nvPr>
        </p:nvSpPr>
        <p:spPr>
          <a:xfrm>
            <a:off x="4957046" y="3606800"/>
            <a:ext cx="921259" cy="419100"/>
          </a:xfrm>
          <a:prstGeom prst="rect">
            <a:avLst/>
          </a:prstGeom>
        </p:spPr>
        <p:txBody>
          <a:bodyPr wrap="none">
            <a:spAutoFit/>
          </a:bodyPr>
          <a:lstStyle>
            <a:lvl1pPr marL="0" indent="0" algn="ctr">
              <a:spcBef>
                <a:spcPts val="0"/>
              </a:spcBef>
              <a:buSzTx/>
              <a:buNone/>
              <a:defRPr sz="1800" b="1">
                <a:solidFill>
                  <a:srgbClr val="FDFFFF"/>
                </a:solidFill>
                <a:latin typeface="+mj-lt"/>
                <a:ea typeface="+mj-ea"/>
                <a:cs typeface="+mj-cs"/>
                <a:sym typeface="Avenir Next"/>
              </a:defRPr>
            </a:lvl1pPr>
          </a:lstStyle>
          <a:p>
            <a:r>
              <a:t>$35,00</a:t>
            </a:r>
          </a:p>
        </p:txBody>
      </p:sp>
      <p:sp>
        <p:nvSpPr>
          <p:cNvPr id="183" name="Shape 183"/>
          <p:cNvSpPr>
            <a:spLocks noGrp="1"/>
          </p:cNvSpPr>
          <p:nvPr>
            <p:ph type="body" sz="quarter" idx="16"/>
          </p:nvPr>
        </p:nvSpPr>
        <p:spPr>
          <a:xfrm>
            <a:off x="2616200" y="8318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Etiam Processus</a:t>
            </a:r>
          </a:p>
        </p:txBody>
      </p:sp>
      <p:sp>
        <p:nvSpPr>
          <p:cNvPr id="184" name="Shape 18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Item Comparison 2">
    <p:spTree>
      <p:nvGrpSpPr>
        <p:cNvPr id="1" name=""/>
        <p:cNvGrpSpPr/>
        <p:nvPr/>
      </p:nvGrpSpPr>
      <p:grpSpPr>
        <a:xfrm>
          <a:off x="0" y="0"/>
          <a:ext cx="0" cy="0"/>
          <a:chOff x="0" y="0"/>
          <a:chExt cx="0" cy="0"/>
        </a:xfrm>
      </p:grpSpPr>
      <p:sp>
        <p:nvSpPr>
          <p:cNvPr id="191" name="Shape 191"/>
          <p:cNvSpPr/>
          <p:nvPr/>
        </p:nvSpPr>
        <p:spPr>
          <a:xfrm>
            <a:off x="3009900" y="2451100"/>
            <a:ext cx="2032000" cy="20320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92" name="Shape 192"/>
          <p:cNvSpPr/>
          <p:nvPr/>
        </p:nvSpPr>
        <p:spPr>
          <a:xfrm>
            <a:off x="7962900" y="2451100"/>
            <a:ext cx="2032000" cy="20320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93" name="Shape 193"/>
          <p:cNvSpPr>
            <a:spLocks noGrp="1"/>
          </p:cNvSpPr>
          <p:nvPr>
            <p:ph type="body" sz="quarter" idx="13"/>
          </p:nvPr>
        </p:nvSpPr>
        <p:spPr>
          <a:xfrm>
            <a:off x="7429500" y="6604000"/>
            <a:ext cx="3098800" cy="2159000"/>
          </a:xfrm>
          <a:prstGeom prst="rect">
            <a:avLst/>
          </a:prstGeom>
        </p:spPr>
        <p:txBody>
          <a:bodyPr>
            <a:spAutoFit/>
          </a:bodyPr>
          <a:lstStyle>
            <a:lvl1pPr marL="0" indent="0">
              <a:lnSpc>
                <a:spcPts val="4100"/>
              </a:lnSpc>
              <a:spcBef>
                <a:spcPts val="0"/>
              </a:spcBef>
              <a:buSzTx/>
              <a:buNone/>
              <a:defRPr sz="2000">
                <a:solidFill>
                  <a:srgbClr val="3C3C3C"/>
                </a:solidFill>
                <a:latin typeface="+mj-lt"/>
                <a:ea typeface="+mj-ea"/>
                <a:cs typeface="+mj-cs"/>
                <a:sym typeface="Avenir Next"/>
              </a:defRPr>
            </a:lvl1pPr>
          </a:lstStyle>
          <a:p>
            <a:r>
              <a:t>Duis autem vel eum iriure dolor in hendrerit in vulputate velit esse molestie consequat, vel illum dolore eu feugiat nulla facilisis at vero eros.</a:t>
            </a:r>
          </a:p>
        </p:txBody>
      </p:sp>
      <p:sp>
        <p:nvSpPr>
          <p:cNvPr id="194" name="Shape 194"/>
          <p:cNvSpPr>
            <a:spLocks noGrp="1"/>
          </p:cNvSpPr>
          <p:nvPr>
            <p:ph type="body" sz="quarter" idx="14"/>
          </p:nvPr>
        </p:nvSpPr>
        <p:spPr>
          <a:xfrm>
            <a:off x="7366000" y="5695949"/>
            <a:ext cx="3225800" cy="723901"/>
          </a:xfrm>
          <a:prstGeom prst="rect">
            <a:avLst/>
          </a:prstGeom>
        </p:spPr>
        <p:txBody>
          <a:bodyPr>
            <a:spAutoFit/>
          </a:bodyPr>
          <a:lstStyle>
            <a:lvl1pPr marL="0" indent="0" algn="ctr">
              <a:lnSpc>
                <a:spcPts val="6000"/>
              </a:lnSpc>
              <a:spcBef>
                <a:spcPts val="0"/>
              </a:spcBef>
              <a:buSzTx/>
              <a:buNone/>
              <a:defRPr sz="3600">
                <a:solidFill>
                  <a:srgbClr val="1CCD6C"/>
                </a:solidFill>
                <a:latin typeface="+mj-lt"/>
                <a:ea typeface="+mj-ea"/>
                <a:cs typeface="+mj-cs"/>
                <a:sym typeface="Avenir Next"/>
              </a:defRPr>
            </a:lvl1pPr>
          </a:lstStyle>
          <a:p>
            <a:r>
              <a:t>Water</a:t>
            </a:r>
          </a:p>
        </p:txBody>
      </p:sp>
      <p:sp>
        <p:nvSpPr>
          <p:cNvPr id="195" name="Shape 195"/>
          <p:cNvSpPr>
            <a:spLocks noGrp="1"/>
          </p:cNvSpPr>
          <p:nvPr>
            <p:ph type="body" sz="quarter" idx="15"/>
          </p:nvPr>
        </p:nvSpPr>
        <p:spPr>
          <a:xfrm>
            <a:off x="8080108" y="4699000"/>
            <a:ext cx="1790701" cy="1206500"/>
          </a:xfrm>
          <a:prstGeom prst="rect">
            <a:avLst/>
          </a:prstGeom>
        </p:spPr>
        <p:txBody>
          <a:bodyPr>
            <a:spAutoFit/>
          </a:bodyPr>
          <a:lstStyle>
            <a:lvl1pPr marL="0" indent="0" algn="ctr">
              <a:spcBef>
                <a:spcPts val="0"/>
              </a:spcBef>
              <a:buSzTx/>
              <a:buNone/>
              <a:defRPr sz="6400">
                <a:solidFill>
                  <a:srgbClr val="A4A4A4"/>
                </a:solidFill>
                <a:latin typeface="Avenir Next Ultra Light"/>
                <a:ea typeface="Avenir Next Ultra Light"/>
                <a:cs typeface="Avenir Next Ultra Light"/>
                <a:sym typeface="Avenir Next Ultra Light"/>
              </a:defRPr>
            </a:lvl1pPr>
          </a:lstStyle>
          <a:p>
            <a:r>
              <a:t>67%</a:t>
            </a:r>
          </a:p>
        </p:txBody>
      </p:sp>
      <p:sp>
        <p:nvSpPr>
          <p:cNvPr id="196" name="Shape 196"/>
          <p:cNvSpPr>
            <a:spLocks noGrp="1"/>
          </p:cNvSpPr>
          <p:nvPr>
            <p:ph type="body" sz="quarter" idx="16"/>
          </p:nvPr>
        </p:nvSpPr>
        <p:spPr>
          <a:xfrm>
            <a:off x="2476500" y="6604000"/>
            <a:ext cx="3098800" cy="2159000"/>
          </a:xfrm>
          <a:prstGeom prst="rect">
            <a:avLst/>
          </a:prstGeom>
        </p:spPr>
        <p:txBody>
          <a:bodyPr>
            <a:spAutoFit/>
          </a:bodyPr>
          <a:lstStyle>
            <a:lvl1pPr marL="0" indent="0">
              <a:lnSpc>
                <a:spcPts val="4100"/>
              </a:lnSpc>
              <a:spcBef>
                <a:spcPts val="0"/>
              </a:spcBef>
              <a:buSzTx/>
              <a:buNone/>
              <a:defRPr sz="2000">
                <a:solidFill>
                  <a:srgbClr val="3C3C3C"/>
                </a:solidFill>
                <a:latin typeface="+mj-lt"/>
                <a:ea typeface="+mj-ea"/>
                <a:cs typeface="+mj-cs"/>
                <a:sym typeface="Avenir Next"/>
              </a:defRPr>
            </a:lvl1pPr>
          </a:lstStyle>
          <a:p>
            <a:r>
              <a:t>Duis autem vel eum iriure dolor in hendrerit in vulputate velit esse molestie consequat, vel illum dolore eu feugiat nulla facilisis at vero eros.</a:t>
            </a:r>
          </a:p>
        </p:txBody>
      </p:sp>
      <p:sp>
        <p:nvSpPr>
          <p:cNvPr id="197" name="Shape 197"/>
          <p:cNvSpPr>
            <a:spLocks noGrp="1"/>
          </p:cNvSpPr>
          <p:nvPr>
            <p:ph type="body" sz="quarter" idx="17"/>
          </p:nvPr>
        </p:nvSpPr>
        <p:spPr>
          <a:xfrm>
            <a:off x="3127108" y="4699000"/>
            <a:ext cx="1790701" cy="1206500"/>
          </a:xfrm>
          <a:prstGeom prst="rect">
            <a:avLst/>
          </a:prstGeom>
        </p:spPr>
        <p:txBody>
          <a:bodyPr>
            <a:spAutoFit/>
          </a:bodyPr>
          <a:lstStyle>
            <a:lvl1pPr marL="0" indent="0" algn="ctr">
              <a:spcBef>
                <a:spcPts val="0"/>
              </a:spcBef>
              <a:buSzTx/>
              <a:buNone/>
              <a:defRPr sz="6400">
                <a:solidFill>
                  <a:srgbClr val="A4A4A4"/>
                </a:solidFill>
                <a:latin typeface="Avenir Next Ultra Light"/>
                <a:ea typeface="Avenir Next Ultra Light"/>
                <a:cs typeface="Avenir Next Ultra Light"/>
                <a:sym typeface="Avenir Next Ultra Light"/>
              </a:defRPr>
            </a:lvl1pPr>
          </a:lstStyle>
          <a:p>
            <a:r>
              <a:t>89%</a:t>
            </a:r>
          </a:p>
        </p:txBody>
      </p:sp>
      <p:sp>
        <p:nvSpPr>
          <p:cNvPr id="198" name="Shape 198"/>
          <p:cNvSpPr>
            <a:spLocks noGrp="1"/>
          </p:cNvSpPr>
          <p:nvPr>
            <p:ph type="pic" sz="quarter" idx="18"/>
          </p:nvPr>
        </p:nvSpPr>
        <p:spPr>
          <a:xfrm>
            <a:off x="3182576" y="2592805"/>
            <a:ext cx="1677036" cy="1765301"/>
          </a:xfrm>
          <a:prstGeom prst="rect">
            <a:avLst/>
          </a:prstGeom>
        </p:spPr>
        <p:txBody>
          <a:bodyPr lIns="91439" tIns="45719" rIns="91439" bIns="45719" anchor="t"/>
          <a:lstStyle/>
          <a:p>
            <a:endParaRPr/>
          </a:p>
        </p:txBody>
      </p:sp>
      <p:sp>
        <p:nvSpPr>
          <p:cNvPr id="199" name="Shape 199"/>
          <p:cNvSpPr>
            <a:spLocks noGrp="1"/>
          </p:cNvSpPr>
          <p:nvPr>
            <p:ph type="body" sz="quarter" idx="19"/>
          </p:nvPr>
        </p:nvSpPr>
        <p:spPr>
          <a:xfrm>
            <a:off x="2616200" y="7175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Natural Resources</a:t>
            </a:r>
          </a:p>
        </p:txBody>
      </p:sp>
      <p:sp>
        <p:nvSpPr>
          <p:cNvPr id="200" name="Shape 200"/>
          <p:cNvSpPr>
            <a:spLocks noGrp="1"/>
          </p:cNvSpPr>
          <p:nvPr>
            <p:ph type="pic" sz="quarter" idx="20"/>
          </p:nvPr>
        </p:nvSpPr>
        <p:spPr>
          <a:xfrm>
            <a:off x="8148276" y="2580105"/>
            <a:ext cx="1677036" cy="1765301"/>
          </a:xfrm>
          <a:prstGeom prst="rect">
            <a:avLst/>
          </a:prstGeom>
        </p:spPr>
        <p:txBody>
          <a:bodyPr lIns="91439" tIns="45719" rIns="91439" bIns="45719" anchor="t"/>
          <a:lstStyle/>
          <a:p>
            <a:endParaRPr/>
          </a:p>
        </p:txBody>
      </p:sp>
      <p:sp>
        <p:nvSpPr>
          <p:cNvPr id="201" name="Shape 201"/>
          <p:cNvSpPr>
            <a:spLocks noGrp="1"/>
          </p:cNvSpPr>
          <p:nvPr>
            <p:ph type="body" sz="quarter" idx="21"/>
          </p:nvPr>
        </p:nvSpPr>
        <p:spPr>
          <a:xfrm>
            <a:off x="2413000" y="5695949"/>
            <a:ext cx="3225800" cy="723901"/>
          </a:xfrm>
          <a:prstGeom prst="rect">
            <a:avLst/>
          </a:prstGeom>
        </p:spPr>
        <p:txBody>
          <a:bodyPr>
            <a:spAutoFit/>
          </a:bodyPr>
          <a:lstStyle>
            <a:lvl1pPr marL="0" indent="0" algn="ctr">
              <a:lnSpc>
                <a:spcPts val="6000"/>
              </a:lnSpc>
              <a:spcBef>
                <a:spcPts val="0"/>
              </a:spcBef>
              <a:buSzTx/>
              <a:buNone/>
              <a:defRPr sz="3600">
                <a:solidFill>
                  <a:srgbClr val="1CCD6C"/>
                </a:solidFill>
                <a:latin typeface="+mj-lt"/>
                <a:ea typeface="+mj-ea"/>
                <a:cs typeface="+mj-cs"/>
                <a:sym typeface="Avenir Next"/>
              </a:defRPr>
            </a:lvl1pPr>
          </a:lstStyle>
          <a:p>
            <a:r>
              <a:t>Energy</a:t>
            </a:r>
          </a:p>
        </p:txBody>
      </p:sp>
      <p:sp>
        <p:nvSpPr>
          <p:cNvPr id="202" name="Shape 20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Item Comparison 3">
    <p:spTree>
      <p:nvGrpSpPr>
        <p:cNvPr id="1" name=""/>
        <p:cNvGrpSpPr/>
        <p:nvPr/>
      </p:nvGrpSpPr>
      <p:grpSpPr>
        <a:xfrm>
          <a:off x="0" y="0"/>
          <a:ext cx="0" cy="0"/>
          <a:chOff x="0" y="0"/>
          <a:chExt cx="0" cy="0"/>
        </a:xfrm>
      </p:grpSpPr>
      <p:sp>
        <p:nvSpPr>
          <p:cNvPr id="209" name="Shape 209"/>
          <p:cNvSpPr/>
          <p:nvPr/>
        </p:nvSpPr>
        <p:spPr>
          <a:xfrm>
            <a:off x="1689100" y="2946400"/>
            <a:ext cx="1663700" cy="16637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10" name="Shape 210"/>
          <p:cNvSpPr/>
          <p:nvPr/>
        </p:nvSpPr>
        <p:spPr>
          <a:xfrm>
            <a:off x="5664200" y="2946400"/>
            <a:ext cx="1663700" cy="16637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11" name="Shape 211"/>
          <p:cNvSpPr/>
          <p:nvPr/>
        </p:nvSpPr>
        <p:spPr>
          <a:xfrm>
            <a:off x="9626600" y="2946400"/>
            <a:ext cx="1663700" cy="16637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12" name="Shape 212"/>
          <p:cNvSpPr>
            <a:spLocks noGrp="1"/>
          </p:cNvSpPr>
          <p:nvPr>
            <p:ph type="body" sz="quarter" idx="13"/>
          </p:nvPr>
        </p:nvSpPr>
        <p:spPr>
          <a:xfrm>
            <a:off x="9093200" y="5911850"/>
            <a:ext cx="2743200" cy="2501900"/>
          </a:xfrm>
          <a:prstGeom prst="rect">
            <a:avLst/>
          </a:prstGeom>
        </p:spPr>
        <p:txBody>
          <a:bodyPr>
            <a:spAutoFit/>
          </a:bodyPr>
          <a:lstStyle>
            <a:lvl1pPr marL="0" indent="0">
              <a:lnSpc>
                <a:spcPts val="4100"/>
              </a:lnSpc>
              <a:spcBef>
                <a:spcPts val="0"/>
              </a:spcBef>
              <a:buSzTx/>
              <a:buNone/>
              <a:defRPr sz="2000">
                <a:solidFill>
                  <a:srgbClr val="3C3C3C"/>
                </a:solidFill>
                <a:latin typeface="+mj-lt"/>
                <a:ea typeface="+mj-ea"/>
                <a:cs typeface="+mj-cs"/>
                <a:sym typeface="Avenir Next"/>
              </a:defRPr>
            </a:lvl1pPr>
          </a:lstStyle>
          <a:p>
            <a:r>
              <a:t>Duis autem vel eum iriure dolor in hendrerit in vulputate velit esse molestie consequat, vel illum dolore eu feugiat nulla facilisis at vero eros.</a:t>
            </a:r>
          </a:p>
        </p:txBody>
      </p:sp>
      <p:sp>
        <p:nvSpPr>
          <p:cNvPr id="213" name="Shape 213"/>
          <p:cNvSpPr>
            <a:spLocks noGrp="1"/>
          </p:cNvSpPr>
          <p:nvPr>
            <p:ph type="body" sz="quarter" idx="14"/>
          </p:nvPr>
        </p:nvSpPr>
        <p:spPr>
          <a:xfrm>
            <a:off x="9566008" y="4870450"/>
            <a:ext cx="1790701" cy="939800"/>
          </a:xfrm>
          <a:prstGeom prst="rect">
            <a:avLst/>
          </a:prstGeom>
        </p:spPr>
        <p:txBody>
          <a:bodyPr>
            <a:spAutoFit/>
          </a:bodyPr>
          <a:lstStyle>
            <a:lvl1pPr marL="0" indent="0" algn="ctr">
              <a:spcBef>
                <a:spcPts val="0"/>
              </a:spcBef>
              <a:buSzTx/>
              <a:buNone/>
              <a:defRPr sz="4800">
                <a:solidFill>
                  <a:srgbClr val="1CCD6C"/>
                </a:solidFill>
                <a:latin typeface="Avenir Next Ultra Light"/>
                <a:ea typeface="Avenir Next Ultra Light"/>
                <a:cs typeface="Avenir Next Ultra Light"/>
                <a:sym typeface="Avenir Next Ultra Light"/>
              </a:defRPr>
            </a:lvl1pPr>
          </a:lstStyle>
          <a:p>
            <a:r>
              <a:t>40%</a:t>
            </a:r>
          </a:p>
        </p:txBody>
      </p:sp>
      <p:sp>
        <p:nvSpPr>
          <p:cNvPr id="214" name="Shape 214"/>
          <p:cNvSpPr>
            <a:spLocks noGrp="1"/>
          </p:cNvSpPr>
          <p:nvPr>
            <p:ph type="body" sz="quarter" idx="15"/>
          </p:nvPr>
        </p:nvSpPr>
        <p:spPr>
          <a:xfrm>
            <a:off x="5130800" y="5911850"/>
            <a:ext cx="2743200" cy="2501900"/>
          </a:xfrm>
          <a:prstGeom prst="rect">
            <a:avLst/>
          </a:prstGeom>
        </p:spPr>
        <p:txBody>
          <a:bodyPr>
            <a:spAutoFit/>
          </a:bodyPr>
          <a:lstStyle>
            <a:lvl1pPr marL="0" indent="0">
              <a:lnSpc>
                <a:spcPts val="4100"/>
              </a:lnSpc>
              <a:spcBef>
                <a:spcPts val="0"/>
              </a:spcBef>
              <a:buSzTx/>
              <a:buNone/>
              <a:defRPr sz="2000">
                <a:solidFill>
                  <a:srgbClr val="3C3C3C"/>
                </a:solidFill>
                <a:latin typeface="+mj-lt"/>
                <a:ea typeface="+mj-ea"/>
                <a:cs typeface="+mj-cs"/>
                <a:sym typeface="Avenir Next"/>
              </a:defRPr>
            </a:lvl1pPr>
          </a:lstStyle>
          <a:p>
            <a:r>
              <a:t>Duis autem vel eum iriure dolor in hendrerit in vulputate velit esse molestie consequat, vel illum dolore eu feugiat nulla facilisis at vero eros.</a:t>
            </a:r>
          </a:p>
        </p:txBody>
      </p:sp>
      <p:sp>
        <p:nvSpPr>
          <p:cNvPr id="215" name="Shape 215"/>
          <p:cNvSpPr>
            <a:spLocks noGrp="1"/>
          </p:cNvSpPr>
          <p:nvPr>
            <p:ph type="body" sz="quarter" idx="16"/>
          </p:nvPr>
        </p:nvSpPr>
        <p:spPr>
          <a:xfrm>
            <a:off x="5603608" y="4870450"/>
            <a:ext cx="1790701" cy="939800"/>
          </a:xfrm>
          <a:prstGeom prst="rect">
            <a:avLst/>
          </a:prstGeom>
        </p:spPr>
        <p:txBody>
          <a:bodyPr>
            <a:spAutoFit/>
          </a:bodyPr>
          <a:lstStyle>
            <a:lvl1pPr marL="0" indent="0" algn="ctr">
              <a:spcBef>
                <a:spcPts val="0"/>
              </a:spcBef>
              <a:buSzTx/>
              <a:buNone/>
              <a:defRPr sz="4800">
                <a:solidFill>
                  <a:srgbClr val="1CCD6C"/>
                </a:solidFill>
                <a:latin typeface="Avenir Next Ultra Light"/>
                <a:ea typeface="Avenir Next Ultra Light"/>
                <a:cs typeface="Avenir Next Ultra Light"/>
                <a:sym typeface="Avenir Next Ultra Light"/>
              </a:defRPr>
            </a:lvl1pPr>
          </a:lstStyle>
          <a:p>
            <a:r>
              <a:t>32%</a:t>
            </a:r>
          </a:p>
        </p:txBody>
      </p:sp>
      <p:sp>
        <p:nvSpPr>
          <p:cNvPr id="216" name="Shape 216"/>
          <p:cNvSpPr>
            <a:spLocks noGrp="1"/>
          </p:cNvSpPr>
          <p:nvPr>
            <p:ph type="body" sz="quarter" idx="17"/>
          </p:nvPr>
        </p:nvSpPr>
        <p:spPr>
          <a:xfrm>
            <a:off x="1155700" y="5911850"/>
            <a:ext cx="2743200" cy="2501900"/>
          </a:xfrm>
          <a:prstGeom prst="rect">
            <a:avLst/>
          </a:prstGeom>
        </p:spPr>
        <p:txBody>
          <a:bodyPr>
            <a:spAutoFit/>
          </a:bodyPr>
          <a:lstStyle>
            <a:lvl1pPr marL="0" indent="0">
              <a:lnSpc>
                <a:spcPts val="4100"/>
              </a:lnSpc>
              <a:spcBef>
                <a:spcPts val="0"/>
              </a:spcBef>
              <a:buSzTx/>
              <a:buNone/>
              <a:defRPr sz="2000">
                <a:solidFill>
                  <a:srgbClr val="3C3C3C"/>
                </a:solidFill>
                <a:latin typeface="+mj-lt"/>
                <a:ea typeface="+mj-ea"/>
                <a:cs typeface="+mj-cs"/>
                <a:sym typeface="Avenir Next"/>
              </a:defRPr>
            </a:lvl1pPr>
          </a:lstStyle>
          <a:p>
            <a:r>
              <a:t>Duis autem vel eum iriure dolor in hendrerit in vulputate velit esse molestie consequat, vel illum dolore eu feugiat nulla facilisis at vero eros.</a:t>
            </a:r>
          </a:p>
        </p:txBody>
      </p:sp>
      <p:sp>
        <p:nvSpPr>
          <p:cNvPr id="217" name="Shape 217"/>
          <p:cNvSpPr>
            <a:spLocks noGrp="1"/>
          </p:cNvSpPr>
          <p:nvPr>
            <p:ph type="body" sz="quarter" idx="18"/>
          </p:nvPr>
        </p:nvSpPr>
        <p:spPr>
          <a:xfrm>
            <a:off x="1628508" y="4870450"/>
            <a:ext cx="1790701" cy="939800"/>
          </a:xfrm>
          <a:prstGeom prst="rect">
            <a:avLst/>
          </a:prstGeom>
        </p:spPr>
        <p:txBody>
          <a:bodyPr>
            <a:spAutoFit/>
          </a:bodyPr>
          <a:lstStyle>
            <a:lvl1pPr marL="0" indent="0" algn="ctr">
              <a:spcBef>
                <a:spcPts val="0"/>
              </a:spcBef>
              <a:buSzTx/>
              <a:buNone/>
              <a:defRPr sz="4800">
                <a:solidFill>
                  <a:srgbClr val="1CCD6C"/>
                </a:solidFill>
                <a:latin typeface="Avenir Next Ultra Light"/>
                <a:ea typeface="Avenir Next Ultra Light"/>
                <a:cs typeface="Avenir Next Ultra Light"/>
                <a:sym typeface="Avenir Next Ultra Light"/>
              </a:defRPr>
            </a:lvl1pPr>
          </a:lstStyle>
          <a:p>
            <a:r>
              <a:t>15%</a:t>
            </a:r>
          </a:p>
        </p:txBody>
      </p:sp>
      <p:sp>
        <p:nvSpPr>
          <p:cNvPr id="218" name="Shape 218"/>
          <p:cNvSpPr>
            <a:spLocks noGrp="1"/>
          </p:cNvSpPr>
          <p:nvPr>
            <p:ph type="body" sz="quarter" idx="19"/>
          </p:nvPr>
        </p:nvSpPr>
        <p:spPr>
          <a:xfrm>
            <a:off x="2616200" y="10477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Habent Claritas</a:t>
            </a:r>
          </a:p>
        </p:txBody>
      </p:sp>
      <p:sp>
        <p:nvSpPr>
          <p:cNvPr id="219" name="Shape 219"/>
          <p:cNvSpPr>
            <a:spLocks noGrp="1"/>
          </p:cNvSpPr>
          <p:nvPr>
            <p:ph type="pic" sz="quarter" idx="20"/>
          </p:nvPr>
        </p:nvSpPr>
        <p:spPr>
          <a:xfrm>
            <a:off x="1843678" y="3071394"/>
            <a:ext cx="1346201" cy="1417054"/>
          </a:xfrm>
          <a:prstGeom prst="rect">
            <a:avLst/>
          </a:prstGeom>
        </p:spPr>
        <p:txBody>
          <a:bodyPr lIns="91439" tIns="45719" rIns="91439" bIns="45719" anchor="t"/>
          <a:lstStyle/>
          <a:p>
            <a:endParaRPr/>
          </a:p>
        </p:txBody>
      </p:sp>
      <p:sp>
        <p:nvSpPr>
          <p:cNvPr id="220" name="Shape 220"/>
          <p:cNvSpPr>
            <a:spLocks noGrp="1"/>
          </p:cNvSpPr>
          <p:nvPr>
            <p:ph type="pic" sz="quarter" idx="21"/>
          </p:nvPr>
        </p:nvSpPr>
        <p:spPr>
          <a:xfrm>
            <a:off x="5831478" y="3048000"/>
            <a:ext cx="1320801" cy="1390316"/>
          </a:xfrm>
          <a:prstGeom prst="rect">
            <a:avLst/>
          </a:prstGeom>
        </p:spPr>
        <p:txBody>
          <a:bodyPr lIns="91439" tIns="45719" rIns="91439" bIns="45719" anchor="t"/>
          <a:lstStyle/>
          <a:p>
            <a:endParaRPr/>
          </a:p>
        </p:txBody>
      </p:sp>
      <p:sp>
        <p:nvSpPr>
          <p:cNvPr id="221" name="Shape 221"/>
          <p:cNvSpPr>
            <a:spLocks noGrp="1"/>
          </p:cNvSpPr>
          <p:nvPr>
            <p:ph type="pic" sz="quarter" idx="22"/>
          </p:nvPr>
        </p:nvSpPr>
        <p:spPr>
          <a:xfrm>
            <a:off x="9786258" y="3071394"/>
            <a:ext cx="1351281" cy="1422401"/>
          </a:xfrm>
          <a:prstGeom prst="rect">
            <a:avLst/>
          </a:prstGeom>
        </p:spPr>
        <p:txBody>
          <a:bodyPr lIns="91439" tIns="45719" rIns="91439" bIns="45719" anchor="t"/>
          <a:lstStyle/>
          <a:p>
            <a:endParaRPr/>
          </a:p>
        </p:txBody>
      </p:sp>
      <p:sp>
        <p:nvSpPr>
          <p:cNvPr id="222" name="Shape 2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Energy Resources">
    <p:spTree>
      <p:nvGrpSpPr>
        <p:cNvPr id="1" name=""/>
        <p:cNvGrpSpPr/>
        <p:nvPr/>
      </p:nvGrpSpPr>
      <p:grpSpPr>
        <a:xfrm>
          <a:off x="0" y="0"/>
          <a:ext cx="0" cy="0"/>
          <a:chOff x="0" y="0"/>
          <a:chExt cx="0" cy="0"/>
        </a:xfrm>
      </p:grpSpPr>
      <p:sp>
        <p:nvSpPr>
          <p:cNvPr id="229" name="Shape 229"/>
          <p:cNvSpPr>
            <a:spLocks noGrp="1"/>
          </p:cNvSpPr>
          <p:nvPr>
            <p:ph type="pic" idx="13"/>
          </p:nvPr>
        </p:nvSpPr>
        <p:spPr>
          <a:xfrm>
            <a:off x="0" y="0"/>
            <a:ext cx="13017500" cy="9766300"/>
          </a:xfrm>
          <a:prstGeom prst="rect">
            <a:avLst/>
          </a:prstGeom>
        </p:spPr>
        <p:txBody>
          <a:bodyPr lIns="91439" tIns="45719" rIns="91439" bIns="45719" anchor="t"/>
          <a:lstStyle/>
          <a:p>
            <a:endParaRPr/>
          </a:p>
        </p:txBody>
      </p:sp>
      <p:sp>
        <p:nvSpPr>
          <p:cNvPr id="230" name="Shape 230"/>
          <p:cNvSpPr>
            <a:spLocks noGrp="1"/>
          </p:cNvSpPr>
          <p:nvPr>
            <p:ph type="body" sz="quarter" idx="14"/>
          </p:nvPr>
        </p:nvSpPr>
        <p:spPr>
          <a:xfrm>
            <a:off x="4292600" y="7213600"/>
            <a:ext cx="7670800" cy="1549400"/>
          </a:xfrm>
          <a:prstGeom prst="rect">
            <a:avLst/>
          </a:prstGeom>
        </p:spPr>
        <p:txBody>
          <a:bodyPr>
            <a:spAutoFit/>
          </a:bodyPr>
          <a:lstStyle>
            <a:lvl1pPr marL="0" indent="0" algn="r">
              <a:lnSpc>
                <a:spcPts val="5000"/>
              </a:lnSpc>
              <a:spcBef>
                <a:spcPts val="0"/>
              </a:spcBef>
              <a:buSzTx/>
              <a:buNone/>
              <a:defRPr sz="2800">
                <a:solidFill>
                  <a:srgbClr val="FDFFFF"/>
                </a:solidFill>
                <a:latin typeface="+mj-lt"/>
                <a:ea typeface="+mj-ea"/>
                <a:cs typeface="+mj-cs"/>
                <a:sym typeface="Avenir Next"/>
              </a:defRPr>
            </a:lvl1pPr>
          </a:lstStyle>
          <a:p>
            <a:r>
              <a:t>Duis autem vel eum iriure dolor in hendrerit in vulputate velit esse molestie consequat, vel illum dolore eu feugiat nulla facilisis.</a:t>
            </a:r>
          </a:p>
        </p:txBody>
      </p:sp>
      <p:sp>
        <p:nvSpPr>
          <p:cNvPr id="231" name="Shape 231"/>
          <p:cNvSpPr>
            <a:spLocks noGrp="1"/>
          </p:cNvSpPr>
          <p:nvPr>
            <p:ph type="body" sz="quarter" idx="15"/>
          </p:nvPr>
        </p:nvSpPr>
        <p:spPr>
          <a:xfrm>
            <a:off x="10591800" y="5149850"/>
            <a:ext cx="1447800" cy="520700"/>
          </a:xfrm>
          <a:prstGeom prst="rect">
            <a:avLst/>
          </a:prstGeom>
        </p:spPr>
        <p:txBody>
          <a:bodyPr>
            <a:spAutoFit/>
          </a:bodyPr>
          <a:lstStyle>
            <a:lvl1pPr marL="0" indent="0" algn="just">
              <a:lnSpc>
                <a:spcPts val="4500"/>
              </a:lnSpc>
              <a:spcBef>
                <a:spcPts val="0"/>
              </a:spcBef>
              <a:buSzTx/>
              <a:buNone/>
              <a:defRPr sz="2400" b="1">
                <a:solidFill>
                  <a:srgbClr val="FDFFFF"/>
                </a:solidFill>
                <a:latin typeface="+mj-lt"/>
                <a:ea typeface="+mj-ea"/>
                <a:cs typeface="+mj-cs"/>
                <a:sym typeface="Avenir Next"/>
              </a:defRPr>
            </a:lvl1pPr>
          </a:lstStyle>
          <a:p>
            <a:r>
              <a:t>per year</a:t>
            </a:r>
          </a:p>
        </p:txBody>
      </p:sp>
      <p:sp>
        <p:nvSpPr>
          <p:cNvPr id="232" name="Shape 232"/>
          <p:cNvSpPr>
            <a:spLocks noGrp="1"/>
          </p:cNvSpPr>
          <p:nvPr>
            <p:ph type="body" sz="quarter" idx="16"/>
          </p:nvPr>
        </p:nvSpPr>
        <p:spPr>
          <a:xfrm>
            <a:off x="8410308" y="4279900"/>
            <a:ext cx="2387601" cy="1765300"/>
          </a:xfrm>
          <a:prstGeom prst="rect">
            <a:avLst/>
          </a:prstGeom>
        </p:spPr>
        <p:txBody>
          <a:bodyPr>
            <a:spAutoFit/>
          </a:bodyPr>
          <a:lstStyle>
            <a:lvl1pPr marL="0" indent="0" algn="r">
              <a:spcBef>
                <a:spcPts val="0"/>
              </a:spcBef>
              <a:buSzTx/>
              <a:buNone/>
              <a:defRPr sz="9600" b="1">
                <a:solidFill>
                  <a:srgbClr val="FDFFFF"/>
                </a:solidFill>
                <a:latin typeface="+mj-lt"/>
                <a:ea typeface="+mj-ea"/>
                <a:cs typeface="+mj-cs"/>
                <a:sym typeface="Avenir Next"/>
              </a:defRPr>
            </a:lvl1pPr>
          </a:lstStyle>
          <a:p>
            <a:r>
              <a:t>89/</a:t>
            </a:r>
          </a:p>
        </p:txBody>
      </p:sp>
      <p:sp>
        <p:nvSpPr>
          <p:cNvPr id="233" name="Shape 233"/>
          <p:cNvSpPr>
            <a:spLocks noGrp="1"/>
          </p:cNvSpPr>
          <p:nvPr>
            <p:ph type="body" sz="quarter" idx="17"/>
          </p:nvPr>
        </p:nvSpPr>
        <p:spPr>
          <a:xfrm>
            <a:off x="3340100" y="5746750"/>
            <a:ext cx="8636000" cy="1346200"/>
          </a:xfrm>
          <a:prstGeom prst="rect">
            <a:avLst/>
          </a:prstGeom>
        </p:spPr>
        <p:txBody>
          <a:bodyPr>
            <a:spAutoFit/>
          </a:bodyPr>
          <a:lstStyle>
            <a:lvl1pPr marL="0" indent="0" algn="r">
              <a:spcBef>
                <a:spcPts val="0"/>
              </a:spcBef>
              <a:buSzTx/>
              <a:buNone/>
              <a:defRPr sz="7200" b="1">
                <a:solidFill>
                  <a:srgbClr val="FDFFFF"/>
                </a:solidFill>
                <a:latin typeface="+mj-lt"/>
                <a:ea typeface="+mj-ea"/>
                <a:cs typeface="+mj-cs"/>
                <a:sym typeface="Avenir Next"/>
              </a:defRPr>
            </a:lvl1pPr>
          </a:lstStyle>
          <a:p>
            <a:r>
              <a:t>Energy Resources</a:t>
            </a:r>
          </a:p>
        </p:txBody>
      </p:sp>
      <p:sp>
        <p:nvSpPr>
          <p:cNvPr id="234" name="Shape 23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3 Donut Charts">
    <p:spTree>
      <p:nvGrpSpPr>
        <p:cNvPr id="1" name=""/>
        <p:cNvGrpSpPr/>
        <p:nvPr/>
      </p:nvGrpSpPr>
      <p:grpSpPr>
        <a:xfrm>
          <a:off x="0" y="0"/>
          <a:ext cx="0" cy="0"/>
          <a:chOff x="0" y="0"/>
          <a:chExt cx="0" cy="0"/>
        </a:xfrm>
      </p:grpSpPr>
      <p:graphicFrame>
        <p:nvGraphicFramePr>
          <p:cNvPr id="241" name="Chart 241"/>
          <p:cNvGraphicFramePr/>
          <p:nvPr/>
        </p:nvGraphicFramePr>
        <p:xfrm>
          <a:off x="889000" y="2616200"/>
          <a:ext cx="3441700" cy="34417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2" name="Chart 242"/>
          <p:cNvGraphicFramePr/>
          <p:nvPr/>
        </p:nvGraphicFramePr>
        <p:xfrm>
          <a:off x="4775200" y="2616200"/>
          <a:ext cx="3441700" cy="34417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3" name="Chart 243"/>
          <p:cNvGraphicFramePr/>
          <p:nvPr/>
        </p:nvGraphicFramePr>
        <p:xfrm>
          <a:off x="8661400" y="2616200"/>
          <a:ext cx="3441700" cy="3441700"/>
        </p:xfrm>
        <a:graphic>
          <a:graphicData uri="http://schemas.openxmlformats.org/drawingml/2006/chart">
            <c:chart xmlns:c="http://schemas.openxmlformats.org/drawingml/2006/chart" xmlns:r="http://schemas.openxmlformats.org/officeDocument/2006/relationships" r:id="rId4"/>
          </a:graphicData>
        </a:graphic>
      </p:graphicFrame>
      <p:sp>
        <p:nvSpPr>
          <p:cNvPr id="244" name="Shape 244"/>
          <p:cNvSpPr/>
          <p:nvPr/>
        </p:nvSpPr>
        <p:spPr>
          <a:xfrm>
            <a:off x="1168400" y="2895600"/>
            <a:ext cx="2895600" cy="2895600"/>
          </a:xfrm>
          <a:prstGeom prst="ellipse">
            <a:avLst/>
          </a:prstGeom>
          <a:solidFill>
            <a:srgbClr val="FD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45" name="Shape 245"/>
          <p:cNvSpPr/>
          <p:nvPr/>
        </p:nvSpPr>
        <p:spPr>
          <a:xfrm>
            <a:off x="5054600" y="2895600"/>
            <a:ext cx="2895600" cy="2895600"/>
          </a:xfrm>
          <a:prstGeom prst="ellipse">
            <a:avLst/>
          </a:prstGeom>
          <a:solidFill>
            <a:srgbClr val="FD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46" name="Shape 246"/>
          <p:cNvSpPr/>
          <p:nvPr/>
        </p:nvSpPr>
        <p:spPr>
          <a:xfrm>
            <a:off x="8928100" y="2895600"/>
            <a:ext cx="2895600" cy="2895600"/>
          </a:xfrm>
          <a:prstGeom prst="ellipse">
            <a:avLst/>
          </a:prstGeom>
          <a:solidFill>
            <a:srgbClr val="FD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47" name="Shape 247"/>
          <p:cNvSpPr>
            <a:spLocks noGrp="1"/>
          </p:cNvSpPr>
          <p:nvPr>
            <p:ph type="body" sz="quarter" idx="13"/>
          </p:nvPr>
        </p:nvSpPr>
        <p:spPr>
          <a:xfrm>
            <a:off x="8851900" y="6565900"/>
            <a:ext cx="3073400" cy="2159000"/>
          </a:xfrm>
          <a:prstGeom prst="rect">
            <a:avLst/>
          </a:prstGeom>
        </p:spPr>
        <p:txBody>
          <a:bodyPr>
            <a:spAutoFit/>
          </a:bodyPr>
          <a:lstStyle>
            <a:lvl1pPr marL="0" indent="0">
              <a:lnSpc>
                <a:spcPts val="4100"/>
              </a:lnSpc>
              <a:spcBef>
                <a:spcPts val="0"/>
              </a:spcBef>
              <a:buSzTx/>
              <a:buNone/>
              <a:defRPr sz="2000">
                <a:solidFill>
                  <a:srgbClr val="3C3C3C"/>
                </a:solidFill>
                <a:latin typeface="+mj-lt"/>
                <a:ea typeface="+mj-ea"/>
                <a:cs typeface="+mj-cs"/>
                <a:sym typeface="Avenir Next"/>
              </a:defRPr>
            </a:lvl1pPr>
          </a:lstStyle>
          <a:p>
            <a:r>
              <a:t>Duis autem vel eum iriure dolor in hendrerit in vulputate velit esse molestie consequat, vel illum dolore eu feugiat nulla facilisis at vero eros.</a:t>
            </a:r>
          </a:p>
        </p:txBody>
      </p:sp>
      <p:sp>
        <p:nvSpPr>
          <p:cNvPr id="248" name="Shape 248"/>
          <p:cNvSpPr>
            <a:spLocks noGrp="1"/>
          </p:cNvSpPr>
          <p:nvPr>
            <p:ph type="body" sz="quarter" idx="14"/>
          </p:nvPr>
        </p:nvSpPr>
        <p:spPr>
          <a:xfrm>
            <a:off x="4914900" y="6565900"/>
            <a:ext cx="3175000" cy="2159000"/>
          </a:xfrm>
          <a:prstGeom prst="rect">
            <a:avLst/>
          </a:prstGeom>
        </p:spPr>
        <p:txBody>
          <a:bodyPr>
            <a:spAutoFit/>
          </a:bodyPr>
          <a:lstStyle>
            <a:lvl1pPr marL="0" indent="0">
              <a:lnSpc>
                <a:spcPts val="4100"/>
              </a:lnSpc>
              <a:spcBef>
                <a:spcPts val="0"/>
              </a:spcBef>
              <a:buSzTx/>
              <a:buNone/>
              <a:defRPr sz="2000">
                <a:solidFill>
                  <a:srgbClr val="3C3C3C"/>
                </a:solidFill>
                <a:latin typeface="+mj-lt"/>
                <a:ea typeface="+mj-ea"/>
                <a:cs typeface="+mj-cs"/>
                <a:sym typeface="Avenir Next"/>
              </a:defRPr>
            </a:lvl1pPr>
          </a:lstStyle>
          <a:p>
            <a:r>
              <a:t>Duis autem vel eum iriure dolor in hendrerit in vulputate velit esse molestie consequat, vel illum dolore eu feugiat nulla facilisis at vero eros.</a:t>
            </a:r>
          </a:p>
        </p:txBody>
      </p:sp>
      <p:sp>
        <p:nvSpPr>
          <p:cNvPr id="249" name="Shape 249"/>
          <p:cNvSpPr>
            <a:spLocks noGrp="1"/>
          </p:cNvSpPr>
          <p:nvPr>
            <p:ph type="body" sz="quarter" idx="15"/>
          </p:nvPr>
        </p:nvSpPr>
        <p:spPr>
          <a:xfrm>
            <a:off x="1079500" y="6565900"/>
            <a:ext cx="3073400" cy="2159000"/>
          </a:xfrm>
          <a:prstGeom prst="rect">
            <a:avLst/>
          </a:prstGeom>
        </p:spPr>
        <p:txBody>
          <a:bodyPr>
            <a:spAutoFit/>
          </a:bodyPr>
          <a:lstStyle>
            <a:lvl1pPr marL="0" indent="0">
              <a:lnSpc>
                <a:spcPts val="4100"/>
              </a:lnSpc>
              <a:spcBef>
                <a:spcPts val="0"/>
              </a:spcBef>
              <a:buSzTx/>
              <a:buNone/>
              <a:defRPr sz="2000">
                <a:solidFill>
                  <a:srgbClr val="3C3C3C"/>
                </a:solidFill>
                <a:latin typeface="+mj-lt"/>
                <a:ea typeface="+mj-ea"/>
                <a:cs typeface="+mj-cs"/>
                <a:sym typeface="Avenir Next"/>
              </a:defRPr>
            </a:lvl1pPr>
          </a:lstStyle>
          <a:p>
            <a:r>
              <a:t>Duis autem vel eum iriure dolor in hendrerit in vulputate velit esse molestie consequat, vel illum dolore eu feugiat nulla facilisis at vero eros.</a:t>
            </a:r>
          </a:p>
        </p:txBody>
      </p:sp>
      <p:sp>
        <p:nvSpPr>
          <p:cNvPr id="250" name="Shape 250"/>
          <p:cNvSpPr>
            <a:spLocks noGrp="1"/>
          </p:cNvSpPr>
          <p:nvPr>
            <p:ph type="body" sz="quarter" idx="16"/>
          </p:nvPr>
        </p:nvSpPr>
        <p:spPr>
          <a:xfrm>
            <a:off x="1641208" y="4140200"/>
            <a:ext cx="1943101" cy="1206500"/>
          </a:xfrm>
          <a:prstGeom prst="rect">
            <a:avLst/>
          </a:prstGeom>
        </p:spPr>
        <p:txBody>
          <a:bodyPr>
            <a:spAutoFit/>
          </a:bodyPr>
          <a:lstStyle>
            <a:lvl1pPr marL="0" indent="0" algn="ctr">
              <a:spcBef>
                <a:spcPts val="0"/>
              </a:spcBef>
              <a:buSzTx/>
              <a:buNone/>
              <a:defRPr sz="6400">
                <a:solidFill>
                  <a:srgbClr val="A4A4A4"/>
                </a:solidFill>
                <a:latin typeface="Avenir Next Ultra Light"/>
                <a:ea typeface="Avenir Next Ultra Light"/>
                <a:cs typeface="Avenir Next Ultra Light"/>
                <a:sym typeface="Avenir Next Ultra Light"/>
              </a:defRPr>
            </a:lvl1pPr>
          </a:lstStyle>
          <a:p>
            <a:r>
              <a:t>35%</a:t>
            </a:r>
          </a:p>
        </p:txBody>
      </p:sp>
      <p:sp>
        <p:nvSpPr>
          <p:cNvPr id="251" name="Shape 251"/>
          <p:cNvSpPr>
            <a:spLocks noGrp="1"/>
          </p:cNvSpPr>
          <p:nvPr>
            <p:ph type="body" sz="quarter" idx="17"/>
          </p:nvPr>
        </p:nvSpPr>
        <p:spPr>
          <a:xfrm>
            <a:off x="5527408" y="4140200"/>
            <a:ext cx="1943101" cy="1206500"/>
          </a:xfrm>
          <a:prstGeom prst="rect">
            <a:avLst/>
          </a:prstGeom>
        </p:spPr>
        <p:txBody>
          <a:bodyPr>
            <a:spAutoFit/>
          </a:bodyPr>
          <a:lstStyle>
            <a:lvl1pPr marL="0" indent="0" algn="ctr">
              <a:spcBef>
                <a:spcPts val="0"/>
              </a:spcBef>
              <a:buSzTx/>
              <a:buNone/>
              <a:defRPr sz="6400">
                <a:solidFill>
                  <a:srgbClr val="A4A4A4"/>
                </a:solidFill>
                <a:latin typeface="Avenir Next Ultra Light"/>
                <a:ea typeface="Avenir Next Ultra Light"/>
                <a:cs typeface="Avenir Next Ultra Light"/>
                <a:sym typeface="Avenir Next Ultra Light"/>
              </a:defRPr>
            </a:lvl1pPr>
          </a:lstStyle>
          <a:p>
            <a:r>
              <a:t>50%</a:t>
            </a:r>
          </a:p>
        </p:txBody>
      </p:sp>
      <p:sp>
        <p:nvSpPr>
          <p:cNvPr id="252" name="Shape 252"/>
          <p:cNvSpPr>
            <a:spLocks noGrp="1"/>
          </p:cNvSpPr>
          <p:nvPr>
            <p:ph type="body" sz="quarter" idx="18"/>
          </p:nvPr>
        </p:nvSpPr>
        <p:spPr>
          <a:xfrm>
            <a:off x="9413608" y="4140200"/>
            <a:ext cx="1943101" cy="1206500"/>
          </a:xfrm>
          <a:prstGeom prst="rect">
            <a:avLst/>
          </a:prstGeom>
        </p:spPr>
        <p:txBody>
          <a:bodyPr>
            <a:spAutoFit/>
          </a:bodyPr>
          <a:lstStyle>
            <a:lvl1pPr marL="0" indent="0" algn="ctr">
              <a:spcBef>
                <a:spcPts val="0"/>
              </a:spcBef>
              <a:buSzTx/>
              <a:buNone/>
              <a:defRPr sz="6400">
                <a:solidFill>
                  <a:srgbClr val="A4A4A4"/>
                </a:solidFill>
                <a:latin typeface="Avenir Next Ultra Light"/>
                <a:ea typeface="Avenir Next Ultra Light"/>
                <a:cs typeface="Avenir Next Ultra Light"/>
                <a:sym typeface="Avenir Next Ultra Light"/>
              </a:defRPr>
            </a:lvl1pPr>
          </a:lstStyle>
          <a:p>
            <a:r>
              <a:t>10%</a:t>
            </a:r>
          </a:p>
        </p:txBody>
      </p:sp>
      <p:sp>
        <p:nvSpPr>
          <p:cNvPr id="253" name="Shape 253"/>
          <p:cNvSpPr>
            <a:spLocks noGrp="1"/>
          </p:cNvSpPr>
          <p:nvPr>
            <p:ph type="body" sz="quarter" idx="19"/>
          </p:nvPr>
        </p:nvSpPr>
        <p:spPr>
          <a:xfrm>
            <a:off x="2616200" y="7937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Doming Mazim</a:t>
            </a:r>
          </a:p>
        </p:txBody>
      </p:sp>
      <p:sp>
        <p:nvSpPr>
          <p:cNvPr id="254" name="Shape 254"/>
          <p:cNvSpPr>
            <a:spLocks noGrp="1"/>
          </p:cNvSpPr>
          <p:nvPr>
            <p:ph type="pic" sz="quarter" idx="20"/>
          </p:nvPr>
        </p:nvSpPr>
        <p:spPr>
          <a:xfrm>
            <a:off x="10068834" y="3503194"/>
            <a:ext cx="635001" cy="668422"/>
          </a:xfrm>
          <a:prstGeom prst="rect">
            <a:avLst/>
          </a:prstGeom>
        </p:spPr>
        <p:txBody>
          <a:bodyPr lIns="91439" tIns="45719" rIns="91439" bIns="45719" anchor="t"/>
          <a:lstStyle/>
          <a:p>
            <a:endParaRPr/>
          </a:p>
        </p:txBody>
      </p:sp>
      <p:sp>
        <p:nvSpPr>
          <p:cNvPr id="255" name="Shape 255"/>
          <p:cNvSpPr>
            <a:spLocks noGrp="1"/>
          </p:cNvSpPr>
          <p:nvPr>
            <p:ph type="pic" sz="quarter" idx="21"/>
          </p:nvPr>
        </p:nvSpPr>
        <p:spPr>
          <a:xfrm>
            <a:off x="6192158" y="3528594"/>
            <a:ext cx="603251" cy="635001"/>
          </a:xfrm>
          <a:prstGeom prst="rect">
            <a:avLst/>
          </a:prstGeom>
        </p:spPr>
        <p:txBody>
          <a:bodyPr lIns="91439" tIns="45719" rIns="91439" bIns="45719" anchor="t"/>
          <a:lstStyle/>
          <a:p>
            <a:endParaRPr/>
          </a:p>
        </p:txBody>
      </p:sp>
      <p:sp>
        <p:nvSpPr>
          <p:cNvPr id="256" name="Shape 256"/>
          <p:cNvSpPr>
            <a:spLocks noGrp="1"/>
          </p:cNvSpPr>
          <p:nvPr>
            <p:ph type="pic" sz="quarter" idx="22"/>
          </p:nvPr>
        </p:nvSpPr>
        <p:spPr>
          <a:xfrm>
            <a:off x="2306276" y="3519905"/>
            <a:ext cx="609601" cy="641685"/>
          </a:xfrm>
          <a:prstGeom prst="rect">
            <a:avLst/>
          </a:prstGeom>
        </p:spPr>
        <p:txBody>
          <a:bodyPr lIns="91439" tIns="45719" rIns="91439" bIns="45719" anchor="t"/>
          <a:lstStyle/>
          <a:p>
            <a:endParaRPr/>
          </a:p>
        </p:txBody>
      </p:sp>
      <p:sp>
        <p:nvSpPr>
          <p:cNvPr id="257" name="Shape 25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Line Chart 2">
    <p:spTree>
      <p:nvGrpSpPr>
        <p:cNvPr id="1" name=""/>
        <p:cNvGrpSpPr/>
        <p:nvPr/>
      </p:nvGrpSpPr>
      <p:grpSpPr>
        <a:xfrm>
          <a:off x="0" y="0"/>
          <a:ext cx="0" cy="0"/>
          <a:chOff x="0" y="0"/>
          <a:chExt cx="0" cy="0"/>
        </a:xfrm>
      </p:grpSpPr>
      <p:sp>
        <p:nvSpPr>
          <p:cNvPr id="264" name="Shape 264"/>
          <p:cNvSpPr/>
          <p:nvPr/>
        </p:nvSpPr>
        <p:spPr>
          <a:xfrm>
            <a:off x="1409700" y="5613400"/>
            <a:ext cx="10172700" cy="2032000"/>
          </a:xfrm>
          <a:prstGeom prst="rect">
            <a:avLst/>
          </a:prstGeom>
          <a:solidFill>
            <a:srgbClr val="32E386"/>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aphicFrame>
        <p:nvGraphicFramePr>
          <p:cNvPr id="265" name="Chart 265"/>
          <p:cNvGraphicFramePr/>
          <p:nvPr/>
        </p:nvGraphicFramePr>
        <p:xfrm>
          <a:off x="2620518" y="3111500"/>
          <a:ext cx="7751572" cy="1913382"/>
        </p:xfrm>
        <a:graphic>
          <a:graphicData uri="http://schemas.openxmlformats.org/drawingml/2006/chart">
            <c:chart xmlns:c="http://schemas.openxmlformats.org/drawingml/2006/chart" xmlns:r="http://schemas.openxmlformats.org/officeDocument/2006/relationships" r:id="rId2"/>
          </a:graphicData>
        </a:graphic>
      </p:graphicFrame>
      <p:sp>
        <p:nvSpPr>
          <p:cNvPr id="266" name="Shape 266"/>
          <p:cNvSpPr>
            <a:spLocks noGrp="1"/>
          </p:cNvSpPr>
          <p:nvPr>
            <p:ph type="body" sz="quarter" idx="13"/>
          </p:nvPr>
        </p:nvSpPr>
        <p:spPr>
          <a:xfrm>
            <a:off x="2794000" y="8115300"/>
            <a:ext cx="7416800" cy="736600"/>
          </a:xfrm>
          <a:prstGeom prst="rect">
            <a:avLst/>
          </a:prstGeom>
        </p:spPr>
        <p:txBody>
          <a:bodyPr>
            <a:spAutoFit/>
          </a:bodyPr>
          <a:lstStyle>
            <a:lvl1pPr marL="0" indent="0">
              <a:lnSpc>
                <a:spcPts val="3800"/>
              </a:lnSpc>
              <a:spcBef>
                <a:spcPts val="0"/>
              </a:spcBef>
              <a:buSzTx/>
              <a:buNone/>
              <a:defRPr sz="1800">
                <a:solidFill>
                  <a:srgbClr val="3C3C3C"/>
                </a:solidFill>
                <a:latin typeface="+mj-lt"/>
                <a:ea typeface="+mj-ea"/>
                <a:cs typeface="+mj-cs"/>
                <a:sym typeface="Avenir Next"/>
              </a:defRPr>
            </a:lvl1pPr>
          </a:lstStyle>
          <a:p>
            <a:r>
              <a:t>Duis autem vel eum iriure dolor in hendrerit in vulputate velit esse molestie consequat.</a:t>
            </a:r>
          </a:p>
        </p:txBody>
      </p:sp>
      <p:sp>
        <p:nvSpPr>
          <p:cNvPr id="267" name="Shape 267"/>
          <p:cNvSpPr>
            <a:spLocks noGrp="1"/>
          </p:cNvSpPr>
          <p:nvPr>
            <p:ph type="body" sz="quarter" idx="14"/>
          </p:nvPr>
        </p:nvSpPr>
        <p:spPr>
          <a:xfrm>
            <a:off x="6375400" y="6115050"/>
            <a:ext cx="4876800" cy="1130300"/>
          </a:xfrm>
          <a:prstGeom prst="rect">
            <a:avLst/>
          </a:prstGeom>
        </p:spPr>
        <p:txBody>
          <a:bodyPr>
            <a:spAutoFit/>
          </a:bodyPr>
          <a:lstStyle>
            <a:lvl1pPr marL="0" indent="0">
              <a:lnSpc>
                <a:spcPts val="4100"/>
              </a:lnSpc>
              <a:spcBef>
                <a:spcPts val="0"/>
              </a:spcBef>
              <a:buSzTx/>
              <a:buNone/>
              <a:defRPr sz="2000">
                <a:solidFill>
                  <a:srgbClr val="FDFFFF"/>
                </a:solidFill>
                <a:latin typeface="+mj-lt"/>
                <a:ea typeface="+mj-ea"/>
                <a:cs typeface="+mj-cs"/>
                <a:sym typeface="Avenir Next"/>
              </a:defRPr>
            </a:lvl1pPr>
          </a:lstStyle>
          <a:p>
            <a:r>
              <a:t>Duis autem vel eum iriure dolor in hendrerit in vulputate velit esse molestie consequat, vel illum dolore eu feugiat ut.</a:t>
            </a:r>
          </a:p>
        </p:txBody>
      </p:sp>
      <p:sp>
        <p:nvSpPr>
          <p:cNvPr id="268" name="Shape 268"/>
          <p:cNvSpPr>
            <a:spLocks noGrp="1"/>
          </p:cNvSpPr>
          <p:nvPr>
            <p:ph type="body" sz="quarter" idx="15"/>
          </p:nvPr>
        </p:nvSpPr>
        <p:spPr>
          <a:xfrm>
            <a:off x="3584308" y="6013450"/>
            <a:ext cx="2667001" cy="1346200"/>
          </a:xfrm>
          <a:prstGeom prst="rect">
            <a:avLst/>
          </a:prstGeom>
        </p:spPr>
        <p:txBody>
          <a:bodyPr>
            <a:spAutoFit/>
          </a:bodyPr>
          <a:lstStyle>
            <a:lvl1pPr marL="0" indent="0">
              <a:spcBef>
                <a:spcPts val="0"/>
              </a:spcBef>
              <a:buSzTx/>
              <a:buNone/>
              <a:defRPr sz="3600">
                <a:solidFill>
                  <a:srgbClr val="FDFFFF"/>
                </a:solidFill>
                <a:latin typeface="+mj-lt"/>
                <a:ea typeface="+mj-ea"/>
                <a:cs typeface="+mj-cs"/>
                <a:sym typeface="Avenir Next"/>
              </a:defRPr>
            </a:lvl1pPr>
          </a:lstStyle>
          <a:p>
            <a:r>
              <a:t>364million/ 2020</a:t>
            </a:r>
          </a:p>
        </p:txBody>
      </p:sp>
      <p:sp>
        <p:nvSpPr>
          <p:cNvPr id="269" name="Shape 269"/>
          <p:cNvSpPr>
            <a:spLocks noGrp="1"/>
          </p:cNvSpPr>
          <p:nvPr>
            <p:ph type="pic" sz="quarter" idx="16"/>
          </p:nvPr>
        </p:nvSpPr>
        <p:spPr>
          <a:xfrm>
            <a:off x="1498600" y="5613400"/>
            <a:ext cx="1981200" cy="2032000"/>
          </a:xfrm>
          <a:prstGeom prst="rect">
            <a:avLst/>
          </a:prstGeom>
        </p:spPr>
        <p:txBody>
          <a:bodyPr lIns="91439" tIns="45719" rIns="91439" bIns="45719" anchor="t"/>
          <a:lstStyle/>
          <a:p>
            <a:endParaRPr/>
          </a:p>
        </p:txBody>
      </p:sp>
      <p:sp>
        <p:nvSpPr>
          <p:cNvPr id="270" name="Shape 270"/>
          <p:cNvSpPr>
            <a:spLocks noGrp="1"/>
          </p:cNvSpPr>
          <p:nvPr>
            <p:ph type="body" sz="quarter" idx="17"/>
          </p:nvPr>
        </p:nvSpPr>
        <p:spPr>
          <a:xfrm>
            <a:off x="2616200" y="9969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Dolor Statistics</a:t>
            </a:r>
          </a:p>
        </p:txBody>
      </p:sp>
      <p:sp>
        <p:nvSpPr>
          <p:cNvPr id="271" name="Shape 27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Australia Map">
    <p:spTree>
      <p:nvGrpSpPr>
        <p:cNvPr id="1" name=""/>
        <p:cNvGrpSpPr/>
        <p:nvPr/>
      </p:nvGrpSpPr>
      <p:grpSpPr>
        <a:xfrm>
          <a:off x="0" y="0"/>
          <a:ext cx="0" cy="0"/>
          <a:chOff x="0" y="0"/>
          <a:chExt cx="0" cy="0"/>
        </a:xfrm>
      </p:grpSpPr>
      <p:sp>
        <p:nvSpPr>
          <p:cNvPr id="278" name="Shape 278"/>
          <p:cNvSpPr/>
          <p:nvPr/>
        </p:nvSpPr>
        <p:spPr>
          <a:xfrm>
            <a:off x="7904616" y="3210266"/>
            <a:ext cx="3441701" cy="3683001"/>
          </a:xfrm>
          <a:custGeom>
            <a:avLst/>
            <a:gdLst/>
            <a:ahLst/>
            <a:cxnLst>
              <a:cxn ang="0">
                <a:pos x="wd2" y="hd2"/>
              </a:cxn>
              <a:cxn ang="5400000">
                <a:pos x="wd2" y="hd2"/>
              </a:cxn>
              <a:cxn ang="10800000">
                <a:pos x="wd2" y="hd2"/>
              </a:cxn>
              <a:cxn ang="16200000">
                <a:pos x="wd2" y="hd2"/>
              </a:cxn>
            </a:cxnLst>
            <a:rect l="0" t="0" r="r" b="b"/>
            <a:pathLst>
              <a:path w="21110" h="21301" extrusionOk="0">
                <a:moveTo>
                  <a:pt x="19386" y="1922"/>
                </a:moveTo>
                <a:cubicBezTo>
                  <a:pt x="19814" y="2079"/>
                  <a:pt x="20906" y="1684"/>
                  <a:pt x="20889" y="1153"/>
                </a:cubicBezTo>
                <a:cubicBezTo>
                  <a:pt x="20881" y="1256"/>
                  <a:pt x="20912" y="1341"/>
                  <a:pt x="20981" y="1408"/>
                </a:cubicBezTo>
                <a:cubicBezTo>
                  <a:pt x="21526" y="952"/>
                  <a:pt x="20191" y="325"/>
                  <a:pt x="19879" y="191"/>
                </a:cubicBezTo>
                <a:cubicBezTo>
                  <a:pt x="20063" y="604"/>
                  <a:pt x="20673" y="601"/>
                  <a:pt x="20855" y="1057"/>
                </a:cubicBezTo>
                <a:cubicBezTo>
                  <a:pt x="20512" y="588"/>
                  <a:pt x="20469" y="1319"/>
                  <a:pt x="20375" y="1358"/>
                </a:cubicBezTo>
                <a:cubicBezTo>
                  <a:pt x="19827" y="1584"/>
                  <a:pt x="19497" y="1595"/>
                  <a:pt x="18866" y="1649"/>
                </a:cubicBezTo>
                <a:cubicBezTo>
                  <a:pt x="18833" y="1737"/>
                  <a:pt x="19305" y="1892"/>
                  <a:pt x="19386" y="1922"/>
                </a:cubicBezTo>
                <a:cubicBezTo>
                  <a:pt x="19639" y="2015"/>
                  <a:pt x="19305" y="1892"/>
                  <a:pt x="19386" y="1922"/>
                </a:cubicBezTo>
                <a:close/>
                <a:moveTo>
                  <a:pt x="19103" y="11614"/>
                </a:moveTo>
                <a:cubicBezTo>
                  <a:pt x="18975" y="11369"/>
                  <a:pt x="18653" y="11271"/>
                  <a:pt x="18576" y="10982"/>
                </a:cubicBezTo>
                <a:cubicBezTo>
                  <a:pt x="18519" y="10767"/>
                  <a:pt x="18708" y="10228"/>
                  <a:pt x="18266" y="10244"/>
                </a:cubicBezTo>
                <a:cubicBezTo>
                  <a:pt x="18251" y="10303"/>
                  <a:pt x="18237" y="10362"/>
                  <a:pt x="18222" y="10421"/>
                </a:cubicBezTo>
                <a:cubicBezTo>
                  <a:pt x="18247" y="10396"/>
                  <a:pt x="17854" y="9575"/>
                  <a:pt x="17912" y="9416"/>
                </a:cubicBezTo>
                <a:cubicBezTo>
                  <a:pt x="18034" y="9074"/>
                  <a:pt x="17131" y="8901"/>
                  <a:pt x="16984" y="8720"/>
                </a:cubicBezTo>
                <a:cubicBezTo>
                  <a:pt x="16704" y="8377"/>
                  <a:pt x="17067" y="6218"/>
                  <a:pt x="16504" y="6177"/>
                </a:cubicBezTo>
                <a:cubicBezTo>
                  <a:pt x="16273" y="6159"/>
                  <a:pt x="16153" y="6484"/>
                  <a:pt x="16083" y="6080"/>
                </a:cubicBezTo>
                <a:cubicBezTo>
                  <a:pt x="16022" y="5728"/>
                  <a:pt x="15985" y="5371"/>
                  <a:pt x="15924" y="5018"/>
                </a:cubicBezTo>
                <a:cubicBezTo>
                  <a:pt x="15759" y="4079"/>
                  <a:pt x="15690" y="4529"/>
                  <a:pt x="15317" y="5042"/>
                </a:cubicBezTo>
                <a:cubicBezTo>
                  <a:pt x="15183" y="5227"/>
                  <a:pt x="15058" y="5775"/>
                  <a:pt x="15034" y="6013"/>
                </a:cubicBezTo>
                <a:cubicBezTo>
                  <a:pt x="14984" y="6502"/>
                  <a:pt x="14940" y="7628"/>
                  <a:pt x="14375" y="7886"/>
                </a:cubicBezTo>
                <a:cubicBezTo>
                  <a:pt x="13846" y="8128"/>
                  <a:pt x="13658" y="7617"/>
                  <a:pt x="13271" y="7435"/>
                </a:cubicBezTo>
                <a:cubicBezTo>
                  <a:pt x="13079" y="7345"/>
                  <a:pt x="12495" y="6993"/>
                  <a:pt x="12357" y="6844"/>
                </a:cubicBezTo>
                <a:cubicBezTo>
                  <a:pt x="11909" y="6361"/>
                  <a:pt x="12379" y="6386"/>
                  <a:pt x="12379" y="5897"/>
                </a:cubicBezTo>
                <a:cubicBezTo>
                  <a:pt x="12379" y="5657"/>
                  <a:pt x="13041" y="5327"/>
                  <a:pt x="12893" y="5142"/>
                </a:cubicBezTo>
                <a:cubicBezTo>
                  <a:pt x="12638" y="4826"/>
                  <a:pt x="12410" y="5104"/>
                  <a:pt x="12118" y="5167"/>
                </a:cubicBezTo>
                <a:cubicBezTo>
                  <a:pt x="12073" y="5176"/>
                  <a:pt x="11507" y="4979"/>
                  <a:pt x="11456" y="4956"/>
                </a:cubicBezTo>
                <a:cubicBezTo>
                  <a:pt x="11258" y="4883"/>
                  <a:pt x="11085" y="4777"/>
                  <a:pt x="10936" y="4638"/>
                </a:cubicBezTo>
                <a:cubicBezTo>
                  <a:pt x="10808" y="4516"/>
                  <a:pt x="10485" y="4622"/>
                  <a:pt x="10582" y="4696"/>
                </a:cubicBezTo>
                <a:cubicBezTo>
                  <a:pt x="11287" y="5235"/>
                  <a:pt x="10445" y="4961"/>
                  <a:pt x="10047" y="5209"/>
                </a:cubicBezTo>
                <a:cubicBezTo>
                  <a:pt x="9664" y="5449"/>
                  <a:pt x="9179" y="6015"/>
                  <a:pt x="9314" y="6398"/>
                </a:cubicBezTo>
                <a:cubicBezTo>
                  <a:pt x="9371" y="6558"/>
                  <a:pt x="8566" y="6395"/>
                  <a:pt x="8566" y="6529"/>
                </a:cubicBezTo>
                <a:cubicBezTo>
                  <a:pt x="8531" y="5234"/>
                  <a:pt x="7201" y="6528"/>
                  <a:pt x="6847" y="6707"/>
                </a:cubicBezTo>
                <a:cubicBezTo>
                  <a:pt x="6570" y="6847"/>
                  <a:pt x="6760" y="7297"/>
                  <a:pt x="6430" y="7209"/>
                </a:cubicBezTo>
                <a:cubicBezTo>
                  <a:pt x="5937" y="7077"/>
                  <a:pt x="6342" y="7794"/>
                  <a:pt x="6208" y="7535"/>
                </a:cubicBezTo>
                <a:cubicBezTo>
                  <a:pt x="6184" y="7632"/>
                  <a:pt x="6160" y="7729"/>
                  <a:pt x="6135" y="7825"/>
                </a:cubicBezTo>
                <a:cubicBezTo>
                  <a:pt x="6054" y="7657"/>
                  <a:pt x="5985" y="7487"/>
                  <a:pt x="5914" y="7315"/>
                </a:cubicBezTo>
                <a:cubicBezTo>
                  <a:pt x="5873" y="7238"/>
                  <a:pt x="5208" y="8371"/>
                  <a:pt x="5154" y="8419"/>
                </a:cubicBezTo>
                <a:cubicBezTo>
                  <a:pt x="4695" y="8824"/>
                  <a:pt x="4672" y="9190"/>
                  <a:pt x="3820" y="9133"/>
                </a:cubicBezTo>
                <a:cubicBezTo>
                  <a:pt x="3705" y="9125"/>
                  <a:pt x="3316" y="9336"/>
                  <a:pt x="3212" y="9384"/>
                </a:cubicBezTo>
                <a:cubicBezTo>
                  <a:pt x="2904" y="9527"/>
                  <a:pt x="2613" y="9385"/>
                  <a:pt x="2350" y="9563"/>
                </a:cubicBezTo>
                <a:cubicBezTo>
                  <a:pt x="2074" y="9751"/>
                  <a:pt x="1515" y="10312"/>
                  <a:pt x="1214" y="10384"/>
                </a:cubicBezTo>
                <a:cubicBezTo>
                  <a:pt x="1097" y="10411"/>
                  <a:pt x="1127" y="9952"/>
                  <a:pt x="1118" y="10178"/>
                </a:cubicBezTo>
                <a:lnTo>
                  <a:pt x="1118" y="10178"/>
                </a:lnTo>
                <a:lnTo>
                  <a:pt x="1194" y="10178"/>
                </a:lnTo>
                <a:cubicBezTo>
                  <a:pt x="883" y="10178"/>
                  <a:pt x="1016" y="10855"/>
                  <a:pt x="856" y="11012"/>
                </a:cubicBezTo>
                <a:cubicBezTo>
                  <a:pt x="361" y="11497"/>
                  <a:pt x="1155" y="12018"/>
                  <a:pt x="820" y="12399"/>
                </a:cubicBezTo>
                <a:cubicBezTo>
                  <a:pt x="699" y="12536"/>
                  <a:pt x="536" y="11960"/>
                  <a:pt x="513" y="12066"/>
                </a:cubicBezTo>
                <a:cubicBezTo>
                  <a:pt x="514" y="12062"/>
                  <a:pt x="549" y="12342"/>
                  <a:pt x="465" y="12293"/>
                </a:cubicBezTo>
                <a:cubicBezTo>
                  <a:pt x="405" y="12258"/>
                  <a:pt x="370" y="12039"/>
                  <a:pt x="334" y="12030"/>
                </a:cubicBezTo>
                <a:cubicBezTo>
                  <a:pt x="424" y="12052"/>
                  <a:pt x="564" y="13355"/>
                  <a:pt x="640" y="13566"/>
                </a:cubicBezTo>
                <a:cubicBezTo>
                  <a:pt x="776" y="13948"/>
                  <a:pt x="561" y="14270"/>
                  <a:pt x="640" y="14640"/>
                </a:cubicBezTo>
                <a:cubicBezTo>
                  <a:pt x="747" y="15148"/>
                  <a:pt x="722" y="15468"/>
                  <a:pt x="458" y="15951"/>
                </a:cubicBezTo>
                <a:cubicBezTo>
                  <a:pt x="334" y="16180"/>
                  <a:pt x="56" y="16125"/>
                  <a:pt x="7" y="16277"/>
                </a:cubicBezTo>
                <a:cubicBezTo>
                  <a:pt x="-74" y="16533"/>
                  <a:pt x="511" y="16975"/>
                  <a:pt x="767" y="16949"/>
                </a:cubicBezTo>
                <a:cubicBezTo>
                  <a:pt x="1436" y="16881"/>
                  <a:pt x="1955" y="16336"/>
                  <a:pt x="2582" y="16311"/>
                </a:cubicBezTo>
                <a:cubicBezTo>
                  <a:pt x="2970" y="16295"/>
                  <a:pt x="3361" y="16353"/>
                  <a:pt x="3748" y="16338"/>
                </a:cubicBezTo>
                <a:cubicBezTo>
                  <a:pt x="4202" y="16322"/>
                  <a:pt x="4244" y="15862"/>
                  <a:pt x="4658" y="15792"/>
                </a:cubicBezTo>
                <a:cubicBezTo>
                  <a:pt x="5484" y="15654"/>
                  <a:pt x="6330" y="15193"/>
                  <a:pt x="7174" y="15152"/>
                </a:cubicBezTo>
                <a:cubicBezTo>
                  <a:pt x="7842" y="15118"/>
                  <a:pt x="8423" y="15247"/>
                  <a:pt x="9041" y="15506"/>
                </a:cubicBezTo>
                <a:cubicBezTo>
                  <a:pt x="9151" y="15552"/>
                  <a:pt x="9103" y="15862"/>
                  <a:pt x="9215" y="15989"/>
                </a:cubicBezTo>
                <a:cubicBezTo>
                  <a:pt x="9373" y="16166"/>
                  <a:pt x="9280" y="16704"/>
                  <a:pt x="9294" y="16895"/>
                </a:cubicBezTo>
                <a:cubicBezTo>
                  <a:pt x="9744" y="16511"/>
                  <a:pt x="10481" y="16247"/>
                  <a:pt x="10791" y="15743"/>
                </a:cubicBezTo>
                <a:cubicBezTo>
                  <a:pt x="10672" y="15935"/>
                  <a:pt x="10609" y="16166"/>
                  <a:pt x="10450" y="16380"/>
                </a:cubicBezTo>
                <a:cubicBezTo>
                  <a:pt x="10245" y="16658"/>
                  <a:pt x="9969" y="16812"/>
                  <a:pt x="9793" y="17054"/>
                </a:cubicBezTo>
                <a:cubicBezTo>
                  <a:pt x="10023" y="17069"/>
                  <a:pt x="10650" y="16543"/>
                  <a:pt x="10604" y="16524"/>
                </a:cubicBezTo>
                <a:cubicBezTo>
                  <a:pt x="10935" y="16663"/>
                  <a:pt x="10343" y="17138"/>
                  <a:pt x="10355" y="17217"/>
                </a:cubicBezTo>
                <a:cubicBezTo>
                  <a:pt x="10364" y="17277"/>
                  <a:pt x="10778" y="17209"/>
                  <a:pt x="10835" y="17418"/>
                </a:cubicBezTo>
                <a:cubicBezTo>
                  <a:pt x="10924" y="17735"/>
                  <a:pt x="10430" y="18216"/>
                  <a:pt x="10794" y="18457"/>
                </a:cubicBezTo>
                <a:cubicBezTo>
                  <a:pt x="11038" y="18617"/>
                  <a:pt x="11598" y="18832"/>
                  <a:pt x="11883" y="18879"/>
                </a:cubicBezTo>
                <a:cubicBezTo>
                  <a:pt x="11993" y="18897"/>
                  <a:pt x="12786" y="18418"/>
                  <a:pt x="12805" y="18490"/>
                </a:cubicBezTo>
                <a:cubicBezTo>
                  <a:pt x="12831" y="18588"/>
                  <a:pt x="12780" y="19001"/>
                  <a:pt x="13060" y="19024"/>
                </a:cubicBezTo>
                <a:cubicBezTo>
                  <a:pt x="13190" y="19036"/>
                  <a:pt x="13814" y="18599"/>
                  <a:pt x="13974" y="18534"/>
                </a:cubicBezTo>
                <a:cubicBezTo>
                  <a:pt x="14404" y="18360"/>
                  <a:pt x="14907" y="18467"/>
                  <a:pt x="15218" y="18114"/>
                </a:cubicBezTo>
                <a:cubicBezTo>
                  <a:pt x="15902" y="17337"/>
                  <a:pt x="16505" y="16291"/>
                  <a:pt x="17441" y="15754"/>
                </a:cubicBezTo>
                <a:cubicBezTo>
                  <a:pt x="17751" y="15577"/>
                  <a:pt x="18253" y="15097"/>
                  <a:pt x="18307" y="14745"/>
                </a:cubicBezTo>
                <a:cubicBezTo>
                  <a:pt x="18377" y="14291"/>
                  <a:pt x="19033" y="14017"/>
                  <a:pt x="19084" y="13563"/>
                </a:cubicBezTo>
                <a:cubicBezTo>
                  <a:pt x="19101" y="13406"/>
                  <a:pt x="18979" y="12964"/>
                  <a:pt x="19065" y="12849"/>
                </a:cubicBezTo>
                <a:cubicBezTo>
                  <a:pt x="19320" y="12510"/>
                  <a:pt x="19290" y="11971"/>
                  <a:pt x="19103" y="11614"/>
                </a:cubicBezTo>
                <a:cubicBezTo>
                  <a:pt x="19044" y="11501"/>
                  <a:pt x="19150" y="11703"/>
                  <a:pt x="19103" y="11614"/>
                </a:cubicBezTo>
                <a:close/>
                <a:moveTo>
                  <a:pt x="15800" y="4444"/>
                </a:moveTo>
                <a:cubicBezTo>
                  <a:pt x="15809" y="4453"/>
                  <a:pt x="15761" y="4402"/>
                  <a:pt x="15800" y="4444"/>
                </a:cubicBezTo>
                <a:cubicBezTo>
                  <a:pt x="15800" y="4444"/>
                  <a:pt x="15800" y="4444"/>
                  <a:pt x="15800" y="4444"/>
                </a:cubicBezTo>
                <a:close/>
                <a:moveTo>
                  <a:pt x="12961" y="19986"/>
                </a:moveTo>
                <a:cubicBezTo>
                  <a:pt x="12502" y="20038"/>
                  <a:pt x="11814" y="19592"/>
                  <a:pt x="11697" y="20225"/>
                </a:cubicBezTo>
                <a:cubicBezTo>
                  <a:pt x="11654" y="20463"/>
                  <a:pt x="11399" y="21102"/>
                  <a:pt x="11737" y="21256"/>
                </a:cubicBezTo>
                <a:cubicBezTo>
                  <a:pt x="12489" y="21600"/>
                  <a:pt x="13163" y="19850"/>
                  <a:pt x="13376" y="19873"/>
                </a:cubicBezTo>
                <a:cubicBezTo>
                  <a:pt x="13233" y="19896"/>
                  <a:pt x="13095" y="19934"/>
                  <a:pt x="12961" y="19986"/>
                </a:cubicBezTo>
                <a:cubicBezTo>
                  <a:pt x="12832" y="20001"/>
                  <a:pt x="13107" y="19970"/>
                  <a:pt x="12961" y="19986"/>
                </a:cubicBezTo>
                <a:close/>
                <a:moveTo>
                  <a:pt x="19596" y="4380"/>
                </a:moveTo>
                <a:cubicBezTo>
                  <a:pt x="19063" y="4380"/>
                  <a:pt x="18133" y="3946"/>
                  <a:pt x="17879" y="3572"/>
                </a:cubicBezTo>
                <a:cubicBezTo>
                  <a:pt x="17402" y="3008"/>
                  <a:pt x="17105" y="2596"/>
                  <a:pt x="16321" y="3113"/>
                </a:cubicBezTo>
                <a:cubicBezTo>
                  <a:pt x="16648" y="3732"/>
                  <a:pt x="15403" y="3702"/>
                  <a:pt x="15051" y="3495"/>
                </a:cubicBezTo>
                <a:cubicBezTo>
                  <a:pt x="15134" y="3171"/>
                  <a:pt x="15298" y="2458"/>
                  <a:pt x="15008" y="2222"/>
                </a:cubicBezTo>
                <a:cubicBezTo>
                  <a:pt x="15402" y="1681"/>
                  <a:pt x="15220" y="646"/>
                  <a:pt x="15263" y="0"/>
                </a:cubicBezTo>
                <a:cubicBezTo>
                  <a:pt x="15561" y="34"/>
                  <a:pt x="17124" y="514"/>
                  <a:pt x="17185" y="775"/>
                </a:cubicBezTo>
                <a:cubicBezTo>
                  <a:pt x="17438" y="709"/>
                  <a:pt x="17882" y="1262"/>
                  <a:pt x="17752" y="1481"/>
                </a:cubicBezTo>
                <a:cubicBezTo>
                  <a:pt x="18163" y="1442"/>
                  <a:pt x="18795" y="1893"/>
                  <a:pt x="18686" y="2306"/>
                </a:cubicBezTo>
                <a:cubicBezTo>
                  <a:pt x="18541" y="2326"/>
                  <a:pt x="18392" y="2303"/>
                  <a:pt x="18250" y="2326"/>
                </a:cubicBezTo>
                <a:cubicBezTo>
                  <a:pt x="18305" y="2472"/>
                  <a:pt x="18867" y="3294"/>
                  <a:pt x="18927" y="3308"/>
                </a:cubicBezTo>
                <a:cubicBezTo>
                  <a:pt x="19111" y="3288"/>
                  <a:pt x="19291" y="3374"/>
                  <a:pt x="19195" y="3589"/>
                </a:cubicBezTo>
                <a:cubicBezTo>
                  <a:pt x="19473" y="3593"/>
                  <a:pt x="20184" y="4380"/>
                  <a:pt x="19596" y="4380"/>
                </a:cubicBezTo>
                <a:cubicBezTo>
                  <a:pt x="19480" y="4380"/>
                  <a:pt x="19626" y="4380"/>
                  <a:pt x="19596" y="4380"/>
                </a:cubicBezTo>
                <a:close/>
              </a:path>
            </a:pathLst>
          </a:custGeom>
          <a:solidFill>
            <a:srgbClr val="C6FCBE"/>
          </a:solidFill>
          <a:ln w="12700">
            <a:miter lim="400000"/>
          </a:ln>
        </p:spPr>
        <p:txBody>
          <a:bodyPr lIns="38100" tIns="38100" rIns="38100" bIns="38100" anchor="ctr"/>
          <a:lstStyle/>
          <a:p>
            <a:pPr defTabSz="457200">
              <a:lnSpc>
                <a:spcPct val="80000"/>
              </a:lnSpc>
              <a:spcBef>
                <a:spcPts val="3500"/>
              </a:spcBef>
              <a:defRPr sz="3000">
                <a:solidFill>
                  <a:srgbClr val="FFFFFF"/>
                </a:solidFill>
                <a:effectLst>
                  <a:outerShdw blurRad="38100" dist="12700" dir="5400000" rotWithShape="0">
                    <a:srgbClr val="000000">
                      <a:alpha val="50000"/>
                    </a:srgbClr>
                  </a:outerShdw>
                </a:effectLst>
              </a:defRPr>
            </a:pPr>
            <a:endParaRPr/>
          </a:p>
        </p:txBody>
      </p:sp>
      <p:sp>
        <p:nvSpPr>
          <p:cNvPr id="279" name="Shape 279"/>
          <p:cNvSpPr/>
          <p:nvPr/>
        </p:nvSpPr>
        <p:spPr>
          <a:xfrm>
            <a:off x="2421015" y="7361315"/>
            <a:ext cx="1342870" cy="1342870"/>
          </a:xfrm>
          <a:prstGeom prst="ellipse">
            <a:avLst/>
          </a:prstGeom>
          <a:solidFill>
            <a:srgbClr val="C6FCBE"/>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80" name="Shape 280"/>
          <p:cNvSpPr/>
          <p:nvPr/>
        </p:nvSpPr>
        <p:spPr>
          <a:xfrm>
            <a:off x="2273300" y="7213600"/>
            <a:ext cx="1638300" cy="1638300"/>
          </a:xfrm>
          <a:prstGeom prst="ellipse">
            <a:avLst/>
          </a:prstGeom>
          <a:solidFill>
            <a:srgbClr val="C6FCBE">
              <a:alpha val="34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81" name="Shape 281"/>
          <p:cNvSpPr>
            <a:spLocks noGrp="1"/>
          </p:cNvSpPr>
          <p:nvPr>
            <p:ph type="body" sz="quarter" idx="13"/>
          </p:nvPr>
        </p:nvSpPr>
        <p:spPr>
          <a:xfrm>
            <a:off x="9680308" y="8115300"/>
            <a:ext cx="1790701" cy="723900"/>
          </a:xfrm>
          <a:prstGeom prst="rect">
            <a:avLst/>
          </a:prstGeom>
        </p:spPr>
        <p:txBody>
          <a:bodyPr>
            <a:spAutoFit/>
          </a:bodyPr>
          <a:lstStyle>
            <a:lvl1pPr marL="0" indent="0" algn="ctr">
              <a:spcBef>
                <a:spcPts val="0"/>
              </a:spcBef>
              <a:buSzTx/>
              <a:buNone/>
              <a:defRPr sz="3600">
                <a:solidFill>
                  <a:srgbClr val="3C3C3C"/>
                </a:solidFill>
                <a:latin typeface="Avenir Next Ultra Light"/>
                <a:ea typeface="Avenir Next Ultra Light"/>
                <a:cs typeface="Avenir Next Ultra Light"/>
                <a:sym typeface="Avenir Next Ultra Light"/>
              </a:defRPr>
            </a:lvl1pPr>
          </a:lstStyle>
          <a:p>
            <a:r>
              <a:t>40%</a:t>
            </a:r>
          </a:p>
        </p:txBody>
      </p:sp>
      <p:sp>
        <p:nvSpPr>
          <p:cNvPr id="282" name="Shape 282"/>
          <p:cNvSpPr>
            <a:spLocks noGrp="1"/>
          </p:cNvSpPr>
          <p:nvPr>
            <p:ph type="body" sz="quarter" idx="14"/>
          </p:nvPr>
        </p:nvSpPr>
        <p:spPr>
          <a:xfrm>
            <a:off x="7330808" y="8115300"/>
            <a:ext cx="1790701" cy="723900"/>
          </a:xfrm>
          <a:prstGeom prst="rect">
            <a:avLst/>
          </a:prstGeom>
        </p:spPr>
        <p:txBody>
          <a:bodyPr>
            <a:spAutoFit/>
          </a:bodyPr>
          <a:lstStyle>
            <a:lvl1pPr marL="0" indent="0" algn="ctr">
              <a:spcBef>
                <a:spcPts val="0"/>
              </a:spcBef>
              <a:buSzTx/>
              <a:buNone/>
              <a:defRPr sz="3600">
                <a:solidFill>
                  <a:srgbClr val="3C3C3C"/>
                </a:solidFill>
                <a:latin typeface="Avenir Next Ultra Light"/>
                <a:ea typeface="Avenir Next Ultra Light"/>
                <a:cs typeface="Avenir Next Ultra Light"/>
                <a:sym typeface="Avenir Next Ultra Light"/>
              </a:defRPr>
            </a:lvl1pPr>
          </a:lstStyle>
          <a:p>
            <a:r>
              <a:t>32%</a:t>
            </a:r>
          </a:p>
        </p:txBody>
      </p:sp>
      <p:sp>
        <p:nvSpPr>
          <p:cNvPr id="283" name="Shape 283"/>
          <p:cNvSpPr>
            <a:spLocks noGrp="1"/>
          </p:cNvSpPr>
          <p:nvPr>
            <p:ph type="body" sz="quarter" idx="15"/>
          </p:nvPr>
        </p:nvSpPr>
        <p:spPr>
          <a:xfrm>
            <a:off x="2530208" y="7658100"/>
            <a:ext cx="1126745" cy="800100"/>
          </a:xfrm>
          <a:prstGeom prst="rect">
            <a:avLst/>
          </a:prstGeom>
        </p:spPr>
        <p:txBody>
          <a:bodyPr wrap="none">
            <a:spAutoFit/>
          </a:bodyPr>
          <a:lstStyle>
            <a:lvl1pPr marL="0" indent="0" algn="ctr">
              <a:spcBef>
                <a:spcPts val="0"/>
              </a:spcBef>
              <a:buSzTx/>
              <a:buNone/>
              <a:defRPr sz="4000">
                <a:solidFill>
                  <a:srgbClr val="FDFFFF"/>
                </a:solidFill>
                <a:latin typeface="+mj-lt"/>
                <a:ea typeface="+mj-ea"/>
                <a:cs typeface="+mj-cs"/>
                <a:sym typeface="Avenir Next"/>
              </a:defRPr>
            </a:lvl1pPr>
          </a:lstStyle>
          <a:p>
            <a:r>
              <a:t>12%</a:t>
            </a:r>
          </a:p>
        </p:txBody>
      </p:sp>
      <p:sp>
        <p:nvSpPr>
          <p:cNvPr id="284" name="Shape 284"/>
          <p:cNvSpPr>
            <a:spLocks noGrp="1"/>
          </p:cNvSpPr>
          <p:nvPr>
            <p:ph type="body" sz="quarter" idx="16"/>
          </p:nvPr>
        </p:nvSpPr>
        <p:spPr>
          <a:xfrm>
            <a:off x="4140200" y="7575550"/>
            <a:ext cx="2095500" cy="952500"/>
          </a:xfrm>
          <a:prstGeom prst="rect">
            <a:avLst/>
          </a:prstGeom>
        </p:spPr>
        <p:txBody>
          <a:bodyPr>
            <a:spAutoFit/>
          </a:bodyPr>
          <a:lstStyle>
            <a:lvl1pPr marL="0" indent="0">
              <a:lnSpc>
                <a:spcPts val="3100"/>
              </a:lnSpc>
              <a:spcBef>
                <a:spcPts val="0"/>
              </a:spcBef>
              <a:buSzTx/>
              <a:buNone/>
              <a:defRPr sz="1200">
                <a:latin typeface="+mj-lt"/>
                <a:ea typeface="+mj-ea"/>
                <a:cs typeface="+mj-cs"/>
                <a:sym typeface="Avenir Next"/>
              </a:defRPr>
            </a:lvl1pPr>
          </a:lstStyle>
          <a:p>
            <a:r>
              <a:t>Claritas est etiam processus dynamicus, qui sequitur mutationem consuetudium lectorum</a:t>
            </a:r>
          </a:p>
        </p:txBody>
      </p:sp>
      <p:sp>
        <p:nvSpPr>
          <p:cNvPr id="285" name="Shape 285"/>
          <p:cNvSpPr>
            <a:spLocks noGrp="1"/>
          </p:cNvSpPr>
          <p:nvPr>
            <p:ph type="body" sz="quarter" idx="17"/>
          </p:nvPr>
        </p:nvSpPr>
        <p:spPr>
          <a:xfrm>
            <a:off x="2184400" y="3556000"/>
            <a:ext cx="4279900" cy="2997200"/>
          </a:xfrm>
          <a:prstGeom prst="rect">
            <a:avLst/>
          </a:prstGeom>
        </p:spPr>
        <p:txBody>
          <a:bodyPr>
            <a:spAutoFit/>
          </a:bodyPr>
          <a:lstStyle>
            <a:lvl1pPr marL="0" indent="0">
              <a:lnSpc>
                <a:spcPts val="5000"/>
              </a:lnSpc>
              <a:spcBef>
                <a:spcPts val="0"/>
              </a:spcBef>
              <a:buSzTx/>
              <a:buNone/>
              <a:defRPr sz="2800">
                <a:solidFill>
                  <a:srgbClr val="3C3C3C"/>
                </a:solidFill>
                <a:latin typeface="+mj-lt"/>
                <a:ea typeface="+mj-ea"/>
                <a:cs typeface="+mj-cs"/>
                <a:sym typeface="Avenir Next"/>
              </a:defRPr>
            </a:lvl1pPr>
          </a:lstStyle>
          <a:p>
            <a:r>
              <a:t>Duis autem vel eum iriure dolor in hendrerit in vulputate velit esse molestie consequat, vel illum dolore eu feugiat nulla facilisis at vero eros.</a:t>
            </a:r>
          </a:p>
        </p:txBody>
      </p:sp>
      <p:sp>
        <p:nvSpPr>
          <p:cNvPr id="286" name="Shape 286"/>
          <p:cNvSpPr>
            <a:spLocks noGrp="1"/>
          </p:cNvSpPr>
          <p:nvPr>
            <p:ph type="body" sz="quarter" idx="18"/>
          </p:nvPr>
        </p:nvSpPr>
        <p:spPr>
          <a:xfrm>
            <a:off x="2616200" y="8318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Look At The World</a:t>
            </a:r>
          </a:p>
        </p:txBody>
      </p:sp>
      <p:sp>
        <p:nvSpPr>
          <p:cNvPr id="287" name="Shape 287"/>
          <p:cNvSpPr>
            <a:spLocks noGrp="1"/>
          </p:cNvSpPr>
          <p:nvPr>
            <p:ph type="body" sz="quarter" idx="19"/>
          </p:nvPr>
        </p:nvSpPr>
        <p:spPr>
          <a:xfrm>
            <a:off x="2222500" y="2673349"/>
            <a:ext cx="2209800" cy="723901"/>
          </a:xfrm>
          <a:prstGeom prst="rect">
            <a:avLst/>
          </a:prstGeom>
        </p:spPr>
        <p:txBody>
          <a:bodyPr>
            <a:spAutoFit/>
          </a:bodyPr>
          <a:lstStyle>
            <a:lvl1pPr marL="0" indent="0">
              <a:lnSpc>
                <a:spcPts val="6000"/>
              </a:lnSpc>
              <a:spcBef>
                <a:spcPts val="0"/>
              </a:spcBef>
              <a:buSzTx/>
              <a:buNone/>
              <a:defRPr sz="3600">
                <a:solidFill>
                  <a:srgbClr val="3C3C3C"/>
                </a:solidFill>
                <a:latin typeface="+mj-lt"/>
                <a:ea typeface="+mj-ea"/>
                <a:cs typeface="+mj-cs"/>
                <a:sym typeface="Avenir Next"/>
              </a:defRPr>
            </a:lvl1pPr>
          </a:lstStyle>
          <a:p>
            <a:r>
              <a:t>Australia</a:t>
            </a:r>
          </a:p>
        </p:txBody>
      </p:sp>
      <p:sp>
        <p:nvSpPr>
          <p:cNvPr id="288" name="Shape 288"/>
          <p:cNvSpPr>
            <a:spLocks noGrp="1"/>
          </p:cNvSpPr>
          <p:nvPr>
            <p:ph type="body" sz="quarter" idx="20"/>
          </p:nvPr>
        </p:nvSpPr>
        <p:spPr>
          <a:xfrm>
            <a:off x="7124700" y="7473950"/>
            <a:ext cx="2209800" cy="723900"/>
          </a:xfrm>
          <a:prstGeom prst="rect">
            <a:avLst/>
          </a:prstGeom>
        </p:spPr>
        <p:txBody>
          <a:bodyPr>
            <a:spAutoFit/>
          </a:bodyPr>
          <a:lstStyle>
            <a:lvl1pPr marL="0" indent="0" algn="ctr">
              <a:lnSpc>
                <a:spcPts val="6000"/>
              </a:lnSpc>
              <a:spcBef>
                <a:spcPts val="0"/>
              </a:spcBef>
              <a:buSzTx/>
              <a:buNone/>
              <a:defRPr sz="3600">
                <a:solidFill>
                  <a:srgbClr val="C6FCBE"/>
                </a:solidFill>
                <a:latin typeface="+mj-lt"/>
                <a:ea typeface="+mj-ea"/>
                <a:cs typeface="+mj-cs"/>
                <a:sym typeface="Avenir Next"/>
              </a:defRPr>
            </a:lvl1pPr>
          </a:lstStyle>
          <a:p>
            <a:r>
              <a:t>Energy</a:t>
            </a:r>
          </a:p>
        </p:txBody>
      </p:sp>
      <p:sp>
        <p:nvSpPr>
          <p:cNvPr id="289" name="Shape 289"/>
          <p:cNvSpPr>
            <a:spLocks noGrp="1"/>
          </p:cNvSpPr>
          <p:nvPr>
            <p:ph type="body" sz="quarter" idx="21"/>
          </p:nvPr>
        </p:nvSpPr>
        <p:spPr>
          <a:xfrm>
            <a:off x="9601200" y="7473950"/>
            <a:ext cx="1943100" cy="723900"/>
          </a:xfrm>
          <a:prstGeom prst="rect">
            <a:avLst/>
          </a:prstGeom>
        </p:spPr>
        <p:txBody>
          <a:bodyPr>
            <a:spAutoFit/>
          </a:bodyPr>
          <a:lstStyle>
            <a:lvl1pPr marL="0" indent="0" algn="ctr">
              <a:lnSpc>
                <a:spcPts val="6000"/>
              </a:lnSpc>
              <a:spcBef>
                <a:spcPts val="0"/>
              </a:spcBef>
              <a:buSzTx/>
              <a:buNone/>
              <a:defRPr sz="3600">
                <a:solidFill>
                  <a:srgbClr val="C6FCBE"/>
                </a:solidFill>
                <a:latin typeface="+mj-lt"/>
                <a:ea typeface="+mj-ea"/>
                <a:cs typeface="+mj-cs"/>
                <a:sym typeface="Avenir Next"/>
              </a:defRPr>
            </a:lvl1pPr>
          </a:lstStyle>
          <a:p>
            <a:r>
              <a:t>Water</a:t>
            </a:r>
          </a:p>
        </p:txBody>
      </p:sp>
      <p:sp>
        <p:nvSpPr>
          <p:cNvPr id="290" name="Shape 29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Chart">
    <p:spTree>
      <p:nvGrpSpPr>
        <p:cNvPr id="1" name=""/>
        <p:cNvGrpSpPr/>
        <p:nvPr/>
      </p:nvGrpSpPr>
      <p:grpSpPr>
        <a:xfrm>
          <a:off x="0" y="0"/>
          <a:ext cx="0" cy="0"/>
          <a:chOff x="0" y="0"/>
          <a:chExt cx="0" cy="0"/>
        </a:xfrm>
      </p:grpSpPr>
      <p:graphicFrame>
        <p:nvGraphicFramePr>
          <p:cNvPr id="297" name="Chart 297"/>
          <p:cNvGraphicFramePr/>
          <p:nvPr/>
        </p:nvGraphicFramePr>
        <p:xfrm>
          <a:off x="1949958" y="2717800"/>
          <a:ext cx="9095232" cy="5378450"/>
        </p:xfrm>
        <a:graphic>
          <a:graphicData uri="http://schemas.openxmlformats.org/drawingml/2006/chart">
            <c:chart xmlns:c="http://schemas.openxmlformats.org/drawingml/2006/chart" xmlns:r="http://schemas.openxmlformats.org/officeDocument/2006/relationships" r:id="rId2"/>
          </a:graphicData>
        </a:graphic>
      </p:graphicFrame>
      <p:sp>
        <p:nvSpPr>
          <p:cNvPr id="298" name="Shape 298"/>
          <p:cNvSpPr/>
          <p:nvPr/>
        </p:nvSpPr>
        <p:spPr>
          <a:xfrm>
            <a:off x="5487753" y="3087453"/>
            <a:ext cx="1051395" cy="1051395"/>
          </a:xfrm>
          <a:prstGeom prst="ellipse">
            <a:avLst/>
          </a:prstGeom>
          <a:solidFill>
            <a:srgbClr val="AEEEC2"/>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99" name="Shape 299"/>
          <p:cNvSpPr/>
          <p:nvPr/>
        </p:nvSpPr>
        <p:spPr>
          <a:xfrm>
            <a:off x="5372100" y="2971800"/>
            <a:ext cx="1282699" cy="1282699"/>
          </a:xfrm>
          <a:prstGeom prst="ellipse">
            <a:avLst/>
          </a:prstGeom>
          <a:solidFill>
            <a:srgbClr val="D0F6CA">
              <a:alpha val="52999"/>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00" name="Shape 300"/>
          <p:cNvSpPr>
            <a:spLocks noGrp="1"/>
          </p:cNvSpPr>
          <p:nvPr>
            <p:ph type="body" sz="quarter" idx="13"/>
          </p:nvPr>
        </p:nvSpPr>
        <p:spPr>
          <a:xfrm>
            <a:off x="2641600" y="8280400"/>
            <a:ext cx="7416800" cy="736600"/>
          </a:xfrm>
          <a:prstGeom prst="rect">
            <a:avLst/>
          </a:prstGeom>
        </p:spPr>
        <p:txBody>
          <a:bodyPr>
            <a:spAutoFit/>
          </a:bodyPr>
          <a:lstStyle>
            <a:lvl1pPr marL="0" indent="0">
              <a:lnSpc>
                <a:spcPts val="3800"/>
              </a:lnSpc>
              <a:spcBef>
                <a:spcPts val="0"/>
              </a:spcBef>
              <a:buSzTx/>
              <a:buNone/>
              <a:defRPr sz="1800">
                <a:solidFill>
                  <a:srgbClr val="3C3C3C"/>
                </a:solidFill>
                <a:latin typeface="+mj-lt"/>
                <a:ea typeface="+mj-ea"/>
                <a:cs typeface="+mj-cs"/>
                <a:sym typeface="Avenir Next"/>
              </a:defRPr>
            </a:lvl1pPr>
          </a:lstStyle>
          <a:p>
            <a:r>
              <a:t>Duis autem vel eum iriure dolor in hendrerit in vulputate velit esse molestie consequat.</a:t>
            </a:r>
          </a:p>
        </p:txBody>
      </p:sp>
      <p:sp>
        <p:nvSpPr>
          <p:cNvPr id="301" name="Shape 301"/>
          <p:cNvSpPr>
            <a:spLocks noGrp="1"/>
          </p:cNvSpPr>
          <p:nvPr>
            <p:ph type="body" sz="quarter" idx="14"/>
          </p:nvPr>
        </p:nvSpPr>
        <p:spPr>
          <a:xfrm>
            <a:off x="5553946" y="3403600"/>
            <a:ext cx="921259" cy="419100"/>
          </a:xfrm>
          <a:prstGeom prst="rect">
            <a:avLst/>
          </a:prstGeom>
        </p:spPr>
        <p:txBody>
          <a:bodyPr wrap="none">
            <a:spAutoFit/>
          </a:bodyPr>
          <a:lstStyle>
            <a:lvl1pPr marL="0" indent="0" algn="ctr">
              <a:spcBef>
                <a:spcPts val="0"/>
              </a:spcBef>
              <a:buSzTx/>
              <a:buNone/>
              <a:defRPr sz="1800" b="1">
                <a:solidFill>
                  <a:srgbClr val="FDFFFF"/>
                </a:solidFill>
                <a:latin typeface="+mj-lt"/>
                <a:ea typeface="+mj-ea"/>
                <a:cs typeface="+mj-cs"/>
                <a:sym typeface="Avenir Next"/>
              </a:defRPr>
            </a:lvl1pPr>
          </a:lstStyle>
          <a:p>
            <a:r>
              <a:t>$35,00</a:t>
            </a:r>
          </a:p>
        </p:txBody>
      </p:sp>
      <p:sp>
        <p:nvSpPr>
          <p:cNvPr id="302" name="Shape 302"/>
          <p:cNvSpPr>
            <a:spLocks noGrp="1"/>
          </p:cNvSpPr>
          <p:nvPr>
            <p:ph type="body" sz="quarter" idx="15"/>
          </p:nvPr>
        </p:nvSpPr>
        <p:spPr>
          <a:xfrm>
            <a:off x="2616200" y="8318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Etiam Processus</a:t>
            </a:r>
          </a:p>
        </p:txBody>
      </p:sp>
      <p:sp>
        <p:nvSpPr>
          <p:cNvPr id="303" name="Shape 3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Icons">
    <p:spTree>
      <p:nvGrpSpPr>
        <p:cNvPr id="1" name=""/>
        <p:cNvGrpSpPr/>
        <p:nvPr/>
      </p:nvGrpSpPr>
      <p:grpSpPr>
        <a:xfrm>
          <a:off x="0" y="0"/>
          <a:ext cx="0" cy="0"/>
          <a:chOff x="0" y="0"/>
          <a:chExt cx="0" cy="0"/>
        </a:xfrm>
      </p:grpSpPr>
      <p:sp>
        <p:nvSpPr>
          <p:cNvPr id="310" name="Shape 310"/>
          <p:cNvSpPr>
            <a:spLocks noGrp="1"/>
          </p:cNvSpPr>
          <p:nvPr>
            <p:ph type="pic" idx="13"/>
          </p:nvPr>
        </p:nvSpPr>
        <p:spPr>
          <a:xfrm>
            <a:off x="-12700" y="-25400"/>
            <a:ext cx="13030200" cy="9804400"/>
          </a:xfrm>
          <a:prstGeom prst="rect">
            <a:avLst/>
          </a:prstGeom>
        </p:spPr>
        <p:txBody>
          <a:bodyPr lIns="91439" tIns="45719" rIns="91439" bIns="45719" anchor="t"/>
          <a:lstStyle/>
          <a:p>
            <a:endParaRPr/>
          </a:p>
        </p:txBody>
      </p:sp>
      <p:sp>
        <p:nvSpPr>
          <p:cNvPr id="311" name="Shape 311"/>
          <p:cNvSpPr>
            <a:spLocks noGrp="1"/>
          </p:cNvSpPr>
          <p:nvPr>
            <p:ph type="body" sz="quarter" idx="14"/>
          </p:nvPr>
        </p:nvSpPr>
        <p:spPr>
          <a:xfrm>
            <a:off x="2692400" y="4051300"/>
            <a:ext cx="2032000" cy="2032000"/>
          </a:xfrm>
          <a:prstGeom prst="ellipse">
            <a:avLst/>
          </a:prstGeom>
          <a:solidFill>
            <a:srgbClr val="FDFFFF">
              <a:alpha val="84000"/>
            </a:srgbClr>
          </a:solidFill>
        </p:spPr>
        <p:txBody>
          <a:bodyPr/>
          <a:lstStyle/>
          <a:p>
            <a:pPr marL="0" indent="0" algn="ctr">
              <a:spcBef>
                <a:spcPts val="0"/>
              </a:spcBef>
              <a:buSzTx/>
              <a:buNone/>
              <a:defRPr sz="4000">
                <a:solidFill>
                  <a:srgbClr val="FFFFFF"/>
                </a:solidFill>
                <a:effectLst>
                  <a:outerShdw blurRad="38100" dist="12700" dir="5400000" rotWithShape="0">
                    <a:srgbClr val="000000">
                      <a:alpha val="50000"/>
                    </a:srgbClr>
                  </a:outerShdw>
                </a:effectLst>
              </a:defRPr>
            </a:pPr>
            <a:endParaRPr/>
          </a:p>
        </p:txBody>
      </p:sp>
      <p:sp>
        <p:nvSpPr>
          <p:cNvPr id="312" name="Shape 312"/>
          <p:cNvSpPr>
            <a:spLocks noGrp="1"/>
          </p:cNvSpPr>
          <p:nvPr>
            <p:ph type="body" sz="quarter" idx="15"/>
          </p:nvPr>
        </p:nvSpPr>
        <p:spPr>
          <a:xfrm>
            <a:off x="5486400" y="4051300"/>
            <a:ext cx="2032000" cy="2032000"/>
          </a:xfrm>
          <a:prstGeom prst="ellipse">
            <a:avLst/>
          </a:prstGeom>
          <a:solidFill>
            <a:srgbClr val="FDFFFF">
              <a:alpha val="84000"/>
            </a:srgbClr>
          </a:solidFill>
        </p:spPr>
        <p:txBody>
          <a:bodyPr/>
          <a:lstStyle/>
          <a:p>
            <a:pPr marL="0" indent="0" algn="ctr">
              <a:spcBef>
                <a:spcPts val="0"/>
              </a:spcBef>
              <a:buSzTx/>
              <a:buNone/>
              <a:defRPr sz="4000">
                <a:solidFill>
                  <a:srgbClr val="FFFFFF"/>
                </a:solidFill>
                <a:effectLst>
                  <a:outerShdw blurRad="38100" dist="12700" dir="5400000" rotWithShape="0">
                    <a:srgbClr val="000000">
                      <a:alpha val="50000"/>
                    </a:srgbClr>
                  </a:outerShdw>
                </a:effectLst>
              </a:defRPr>
            </a:pPr>
            <a:endParaRPr/>
          </a:p>
        </p:txBody>
      </p:sp>
      <p:sp>
        <p:nvSpPr>
          <p:cNvPr id="313" name="Shape 313"/>
          <p:cNvSpPr>
            <a:spLocks noGrp="1"/>
          </p:cNvSpPr>
          <p:nvPr>
            <p:ph type="body" sz="quarter" idx="16"/>
          </p:nvPr>
        </p:nvSpPr>
        <p:spPr>
          <a:xfrm>
            <a:off x="8280400" y="4051300"/>
            <a:ext cx="2032000" cy="2032000"/>
          </a:xfrm>
          <a:prstGeom prst="ellipse">
            <a:avLst/>
          </a:prstGeom>
          <a:solidFill>
            <a:srgbClr val="FDFFFF">
              <a:alpha val="84000"/>
            </a:srgbClr>
          </a:solidFill>
        </p:spPr>
        <p:txBody>
          <a:bodyPr/>
          <a:lstStyle/>
          <a:p>
            <a:pPr marL="0" indent="0" algn="ctr">
              <a:spcBef>
                <a:spcPts val="0"/>
              </a:spcBef>
              <a:buSzTx/>
              <a:buNone/>
              <a:defRPr sz="4000">
                <a:solidFill>
                  <a:srgbClr val="FFFFFF"/>
                </a:solidFill>
                <a:effectLst>
                  <a:outerShdw blurRad="38100" dist="12700" dir="5400000" rotWithShape="0">
                    <a:srgbClr val="000000">
                      <a:alpha val="50000"/>
                    </a:srgbClr>
                  </a:outerShdw>
                </a:effectLst>
              </a:defRPr>
            </a:pPr>
            <a:endParaRPr/>
          </a:p>
        </p:txBody>
      </p:sp>
      <p:sp>
        <p:nvSpPr>
          <p:cNvPr id="314" name="Shape 314"/>
          <p:cNvSpPr>
            <a:spLocks noGrp="1"/>
          </p:cNvSpPr>
          <p:nvPr>
            <p:ph type="body" sz="quarter" idx="17"/>
          </p:nvPr>
        </p:nvSpPr>
        <p:spPr>
          <a:xfrm>
            <a:off x="8280400" y="1511300"/>
            <a:ext cx="2032000" cy="2032000"/>
          </a:xfrm>
          <a:prstGeom prst="ellipse">
            <a:avLst/>
          </a:prstGeom>
          <a:solidFill>
            <a:srgbClr val="FDFFFF">
              <a:alpha val="84000"/>
            </a:srgbClr>
          </a:solidFill>
        </p:spPr>
        <p:txBody>
          <a:bodyPr/>
          <a:lstStyle/>
          <a:p>
            <a:pPr marL="0" indent="0" algn="ctr">
              <a:spcBef>
                <a:spcPts val="0"/>
              </a:spcBef>
              <a:buSzTx/>
              <a:buNone/>
              <a:defRPr sz="4000">
                <a:solidFill>
                  <a:srgbClr val="FFFFFF"/>
                </a:solidFill>
                <a:effectLst>
                  <a:outerShdw blurRad="38100" dist="12700" dir="5400000" rotWithShape="0">
                    <a:srgbClr val="000000">
                      <a:alpha val="50000"/>
                    </a:srgbClr>
                  </a:outerShdw>
                </a:effectLst>
              </a:defRPr>
            </a:pPr>
            <a:endParaRPr/>
          </a:p>
        </p:txBody>
      </p:sp>
      <p:sp>
        <p:nvSpPr>
          <p:cNvPr id="315" name="Shape 315"/>
          <p:cNvSpPr>
            <a:spLocks noGrp="1"/>
          </p:cNvSpPr>
          <p:nvPr>
            <p:ph type="body" sz="quarter" idx="18"/>
          </p:nvPr>
        </p:nvSpPr>
        <p:spPr>
          <a:xfrm>
            <a:off x="5486400" y="1511300"/>
            <a:ext cx="2032000" cy="2032000"/>
          </a:xfrm>
          <a:prstGeom prst="ellipse">
            <a:avLst/>
          </a:prstGeom>
          <a:solidFill>
            <a:srgbClr val="FDFFFF">
              <a:alpha val="84000"/>
            </a:srgbClr>
          </a:solidFill>
        </p:spPr>
        <p:txBody>
          <a:bodyPr/>
          <a:lstStyle/>
          <a:p>
            <a:pPr marL="0" indent="0" algn="ctr">
              <a:spcBef>
                <a:spcPts val="0"/>
              </a:spcBef>
              <a:buSzTx/>
              <a:buNone/>
              <a:defRPr sz="4000">
                <a:solidFill>
                  <a:srgbClr val="FFFFFF"/>
                </a:solidFill>
                <a:effectLst>
                  <a:outerShdw blurRad="38100" dist="12700" dir="5400000" rotWithShape="0">
                    <a:srgbClr val="000000">
                      <a:alpha val="50000"/>
                    </a:srgbClr>
                  </a:outerShdw>
                </a:effectLst>
              </a:defRPr>
            </a:pPr>
            <a:endParaRPr/>
          </a:p>
        </p:txBody>
      </p:sp>
      <p:sp>
        <p:nvSpPr>
          <p:cNvPr id="316" name="Shape 316"/>
          <p:cNvSpPr>
            <a:spLocks noGrp="1"/>
          </p:cNvSpPr>
          <p:nvPr>
            <p:ph type="body" sz="quarter" idx="19"/>
          </p:nvPr>
        </p:nvSpPr>
        <p:spPr>
          <a:xfrm>
            <a:off x="2692400" y="1511300"/>
            <a:ext cx="2032000" cy="2032000"/>
          </a:xfrm>
          <a:prstGeom prst="ellipse">
            <a:avLst/>
          </a:prstGeom>
          <a:solidFill>
            <a:srgbClr val="FDFFFF">
              <a:alpha val="84000"/>
            </a:srgbClr>
          </a:solidFill>
        </p:spPr>
        <p:txBody>
          <a:bodyPr/>
          <a:lstStyle/>
          <a:p>
            <a:pPr marL="0" indent="0" algn="ctr">
              <a:spcBef>
                <a:spcPts val="0"/>
              </a:spcBef>
              <a:buSzTx/>
              <a:buNone/>
              <a:defRPr sz="4000">
                <a:solidFill>
                  <a:srgbClr val="FFFFFF"/>
                </a:solidFill>
                <a:effectLst>
                  <a:outerShdw blurRad="38100" dist="12700" dir="5400000" rotWithShape="0">
                    <a:srgbClr val="000000">
                      <a:alpha val="50000"/>
                    </a:srgbClr>
                  </a:outerShdw>
                </a:effectLst>
              </a:defRPr>
            </a:pPr>
            <a:endParaRPr/>
          </a:p>
        </p:txBody>
      </p:sp>
      <p:sp>
        <p:nvSpPr>
          <p:cNvPr id="317" name="Shape 317"/>
          <p:cNvSpPr>
            <a:spLocks noGrp="1"/>
          </p:cNvSpPr>
          <p:nvPr>
            <p:ph type="pic" sz="quarter" idx="20"/>
          </p:nvPr>
        </p:nvSpPr>
        <p:spPr>
          <a:xfrm>
            <a:off x="2888571" y="1665705"/>
            <a:ext cx="1640841" cy="1727201"/>
          </a:xfrm>
          <a:prstGeom prst="rect">
            <a:avLst/>
          </a:prstGeom>
        </p:spPr>
        <p:txBody>
          <a:bodyPr lIns="91439" tIns="45719" rIns="91439" bIns="45719" anchor="t"/>
          <a:lstStyle/>
          <a:p>
            <a:endParaRPr/>
          </a:p>
        </p:txBody>
      </p:sp>
      <p:sp>
        <p:nvSpPr>
          <p:cNvPr id="318" name="Shape 318"/>
          <p:cNvSpPr>
            <a:spLocks noGrp="1"/>
          </p:cNvSpPr>
          <p:nvPr>
            <p:ph type="pic" sz="quarter" idx="21"/>
          </p:nvPr>
        </p:nvSpPr>
        <p:spPr>
          <a:xfrm>
            <a:off x="2889206" y="4193005"/>
            <a:ext cx="1652906" cy="1739901"/>
          </a:xfrm>
          <a:prstGeom prst="rect">
            <a:avLst/>
          </a:prstGeom>
        </p:spPr>
        <p:txBody>
          <a:bodyPr lIns="91439" tIns="45719" rIns="91439" bIns="45719" anchor="t"/>
          <a:lstStyle/>
          <a:p>
            <a:endParaRPr/>
          </a:p>
        </p:txBody>
      </p:sp>
      <p:sp>
        <p:nvSpPr>
          <p:cNvPr id="319" name="Shape 319"/>
          <p:cNvSpPr>
            <a:spLocks noGrp="1"/>
          </p:cNvSpPr>
          <p:nvPr>
            <p:ph type="pic" sz="quarter" idx="22"/>
          </p:nvPr>
        </p:nvSpPr>
        <p:spPr>
          <a:xfrm>
            <a:off x="5691778" y="4205705"/>
            <a:ext cx="1612901" cy="1697790"/>
          </a:xfrm>
          <a:prstGeom prst="rect">
            <a:avLst/>
          </a:prstGeom>
        </p:spPr>
        <p:txBody>
          <a:bodyPr lIns="91439" tIns="45719" rIns="91439" bIns="45719" anchor="t"/>
          <a:lstStyle/>
          <a:p>
            <a:endParaRPr/>
          </a:p>
        </p:txBody>
      </p:sp>
      <p:sp>
        <p:nvSpPr>
          <p:cNvPr id="320" name="Shape 320"/>
          <p:cNvSpPr>
            <a:spLocks noGrp="1"/>
          </p:cNvSpPr>
          <p:nvPr>
            <p:ph type="pic" sz="quarter" idx="23"/>
          </p:nvPr>
        </p:nvSpPr>
        <p:spPr>
          <a:xfrm>
            <a:off x="5671776" y="1653005"/>
            <a:ext cx="1677036" cy="1765301"/>
          </a:xfrm>
          <a:prstGeom prst="rect">
            <a:avLst/>
          </a:prstGeom>
        </p:spPr>
        <p:txBody>
          <a:bodyPr lIns="91439" tIns="45719" rIns="91439" bIns="45719" anchor="t"/>
          <a:lstStyle/>
          <a:p>
            <a:endParaRPr/>
          </a:p>
        </p:txBody>
      </p:sp>
      <p:sp>
        <p:nvSpPr>
          <p:cNvPr id="321" name="Shape 321"/>
          <p:cNvSpPr>
            <a:spLocks noGrp="1"/>
          </p:cNvSpPr>
          <p:nvPr>
            <p:ph type="pic" sz="quarter" idx="24"/>
          </p:nvPr>
        </p:nvSpPr>
        <p:spPr>
          <a:xfrm>
            <a:off x="8473078" y="4164263"/>
            <a:ext cx="1628776" cy="1714501"/>
          </a:xfrm>
          <a:prstGeom prst="rect">
            <a:avLst/>
          </a:prstGeom>
        </p:spPr>
        <p:txBody>
          <a:bodyPr lIns="91439" tIns="45719" rIns="91439" bIns="45719" anchor="t"/>
          <a:lstStyle/>
          <a:p>
            <a:endParaRPr/>
          </a:p>
        </p:txBody>
      </p:sp>
      <p:sp>
        <p:nvSpPr>
          <p:cNvPr id="322" name="Shape 322"/>
          <p:cNvSpPr>
            <a:spLocks noGrp="1"/>
          </p:cNvSpPr>
          <p:nvPr>
            <p:ph type="pic" sz="quarter" idx="25"/>
          </p:nvPr>
        </p:nvSpPr>
        <p:spPr>
          <a:xfrm>
            <a:off x="8452758" y="1636294"/>
            <a:ext cx="1689101" cy="1778001"/>
          </a:xfrm>
          <a:prstGeom prst="rect">
            <a:avLst/>
          </a:prstGeom>
        </p:spPr>
        <p:txBody>
          <a:bodyPr lIns="91439" tIns="45719" rIns="91439" bIns="45719" anchor="t"/>
          <a:lstStyle/>
          <a:p>
            <a:endParaRPr/>
          </a:p>
        </p:txBody>
      </p:sp>
      <p:sp>
        <p:nvSpPr>
          <p:cNvPr id="323" name="Shape 3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ext Columns">
    <p:spTree>
      <p:nvGrpSpPr>
        <p:cNvPr id="1" name=""/>
        <p:cNvGrpSpPr/>
        <p:nvPr/>
      </p:nvGrpSpPr>
      <p:grpSpPr>
        <a:xfrm>
          <a:off x="0" y="0"/>
          <a:ext cx="0" cy="0"/>
          <a:chOff x="0" y="0"/>
          <a:chExt cx="0" cy="0"/>
        </a:xfrm>
      </p:grpSpPr>
      <p:pic>
        <p:nvPicPr>
          <p:cNvPr id="330" name="graphic_node.png"/>
          <p:cNvPicPr>
            <a:picLocks noChangeAspect="1"/>
          </p:cNvPicPr>
          <p:nvPr/>
        </p:nvPicPr>
        <p:blipFill>
          <a:blip r:embed="rId2"/>
          <a:srcRect/>
          <a:stretch>
            <a:fillRect/>
          </a:stretch>
        </p:blipFill>
        <p:spPr>
          <a:xfrm>
            <a:off x="1206500" y="8051800"/>
            <a:ext cx="673100" cy="673100"/>
          </a:xfrm>
          <a:prstGeom prst="rect">
            <a:avLst/>
          </a:prstGeom>
          <a:ln w="12700">
            <a:miter lim="400000"/>
          </a:ln>
        </p:spPr>
      </p:pic>
      <p:sp>
        <p:nvSpPr>
          <p:cNvPr id="331" name="Shape 331"/>
          <p:cNvSpPr>
            <a:spLocks noGrp="1"/>
          </p:cNvSpPr>
          <p:nvPr>
            <p:ph type="body" sz="quarter" idx="13"/>
          </p:nvPr>
        </p:nvSpPr>
        <p:spPr>
          <a:xfrm>
            <a:off x="2095500" y="8026400"/>
            <a:ext cx="6324600" cy="736600"/>
          </a:xfrm>
          <a:prstGeom prst="rect">
            <a:avLst/>
          </a:prstGeom>
        </p:spPr>
        <p:txBody>
          <a:bodyPr>
            <a:spAutoFit/>
          </a:bodyPr>
          <a:lstStyle>
            <a:lvl1pPr marL="0" indent="0" algn="just">
              <a:lnSpc>
                <a:spcPts val="3800"/>
              </a:lnSpc>
              <a:spcBef>
                <a:spcPts val="0"/>
              </a:spcBef>
              <a:buSzTx/>
              <a:buNone/>
              <a:defRPr sz="1800">
                <a:solidFill>
                  <a:srgbClr val="1CCD6C"/>
                </a:solidFill>
                <a:latin typeface="+mj-lt"/>
                <a:ea typeface="+mj-ea"/>
                <a:cs typeface="+mj-cs"/>
                <a:sym typeface="Avenir Next"/>
              </a:defRPr>
            </a:lvl1pPr>
          </a:lstStyle>
          <a:p>
            <a:r>
              <a:t>Duis autem vel eum iriure dolor in hendrerit in vulputate velit esse molestie consequat.</a:t>
            </a:r>
          </a:p>
        </p:txBody>
      </p:sp>
      <p:sp>
        <p:nvSpPr>
          <p:cNvPr id="332" name="Shape 332"/>
          <p:cNvSpPr>
            <a:spLocks noGrp="1"/>
          </p:cNvSpPr>
          <p:nvPr>
            <p:ph type="body" sz="quarter" idx="14"/>
          </p:nvPr>
        </p:nvSpPr>
        <p:spPr>
          <a:xfrm>
            <a:off x="8890000" y="2870200"/>
            <a:ext cx="3327400" cy="4673600"/>
          </a:xfrm>
          <a:prstGeom prst="rect">
            <a:avLst/>
          </a:prstGeom>
        </p:spPr>
        <p:txBody>
          <a:bodyPr>
            <a:spAutoFit/>
          </a:bodyPr>
          <a:lstStyle/>
          <a:p>
            <a:pPr marL="381000" indent="-381000">
              <a:lnSpc>
                <a:spcPts val="4300"/>
              </a:lnSpc>
              <a:spcBef>
                <a:spcPts val="0"/>
              </a:spcBef>
              <a:buClr>
                <a:srgbClr val="1CCD6C"/>
              </a:buClr>
              <a:buSzPct val="147000"/>
              <a:defRPr sz="2200">
                <a:solidFill>
                  <a:srgbClr val="3C3C3C"/>
                </a:solidFill>
                <a:latin typeface="+mj-lt"/>
                <a:ea typeface="+mj-ea"/>
                <a:cs typeface="+mj-cs"/>
                <a:sym typeface="Avenir Next"/>
              </a:defRPr>
            </a:pPr>
            <a:r>
              <a:t>Claritas est etiam processus dynamicus, qui sequitur mutationem consuetudium lectorum.</a:t>
            </a:r>
          </a:p>
          <a:p>
            <a:pPr marL="381000" indent="-381000">
              <a:lnSpc>
                <a:spcPts val="4300"/>
              </a:lnSpc>
              <a:spcBef>
                <a:spcPts val="0"/>
              </a:spcBef>
              <a:buClr>
                <a:srgbClr val="1CCD6C"/>
              </a:buClr>
              <a:buSzPct val="147000"/>
              <a:defRPr sz="2200">
                <a:solidFill>
                  <a:srgbClr val="3C3C3C"/>
                </a:solidFill>
                <a:latin typeface="+mj-lt"/>
                <a:ea typeface="+mj-ea"/>
                <a:cs typeface="+mj-cs"/>
                <a:sym typeface="Avenir Next"/>
              </a:defRPr>
            </a:pPr>
            <a:endParaRPr/>
          </a:p>
          <a:p>
            <a:pPr marL="381000" indent="-381000">
              <a:lnSpc>
                <a:spcPts val="4300"/>
              </a:lnSpc>
              <a:spcBef>
                <a:spcPts val="0"/>
              </a:spcBef>
              <a:buClr>
                <a:srgbClr val="1CCD6C"/>
              </a:buClr>
              <a:buSzPct val="147000"/>
              <a:defRPr sz="2200">
                <a:solidFill>
                  <a:srgbClr val="3C3C3C"/>
                </a:solidFill>
                <a:latin typeface="+mj-lt"/>
                <a:ea typeface="+mj-ea"/>
                <a:cs typeface="+mj-cs"/>
                <a:sym typeface="Avenir Next"/>
              </a:defRPr>
            </a:pPr>
            <a:r>
              <a:t>Mirum est notare quam littera gothica, quam nunc putamus parum claram, anteposuerit </a:t>
            </a:r>
          </a:p>
        </p:txBody>
      </p:sp>
      <p:sp>
        <p:nvSpPr>
          <p:cNvPr id="333" name="Shape 333"/>
          <p:cNvSpPr>
            <a:spLocks noGrp="1"/>
          </p:cNvSpPr>
          <p:nvPr>
            <p:ph type="body" sz="quarter" idx="15"/>
          </p:nvPr>
        </p:nvSpPr>
        <p:spPr>
          <a:xfrm>
            <a:off x="4838700" y="2870200"/>
            <a:ext cx="3327400" cy="4673600"/>
          </a:xfrm>
          <a:prstGeom prst="rect">
            <a:avLst/>
          </a:prstGeom>
        </p:spPr>
        <p:txBody>
          <a:bodyPr>
            <a:spAutoFit/>
          </a:bodyPr>
          <a:lstStyle/>
          <a:p>
            <a:pPr marL="381000" indent="-381000">
              <a:lnSpc>
                <a:spcPts val="4300"/>
              </a:lnSpc>
              <a:spcBef>
                <a:spcPts val="0"/>
              </a:spcBef>
              <a:buClr>
                <a:srgbClr val="1CCD6C"/>
              </a:buClr>
              <a:buSzPct val="147000"/>
              <a:defRPr sz="2200">
                <a:solidFill>
                  <a:srgbClr val="3C3C3C"/>
                </a:solidFill>
                <a:latin typeface="+mj-lt"/>
                <a:ea typeface="+mj-ea"/>
                <a:cs typeface="+mj-cs"/>
                <a:sym typeface="Avenir Next"/>
              </a:defRPr>
            </a:pPr>
            <a:r>
              <a:t>Claritas est etiam processus dynamicus, qui sequitur mutationem consuetudium lectorum.</a:t>
            </a:r>
          </a:p>
          <a:p>
            <a:pPr marL="381000" indent="-381000">
              <a:lnSpc>
                <a:spcPts val="4300"/>
              </a:lnSpc>
              <a:spcBef>
                <a:spcPts val="0"/>
              </a:spcBef>
              <a:buClr>
                <a:srgbClr val="1CCD6C"/>
              </a:buClr>
              <a:buSzPct val="147000"/>
              <a:defRPr sz="2200">
                <a:solidFill>
                  <a:srgbClr val="3C3C3C"/>
                </a:solidFill>
                <a:latin typeface="+mj-lt"/>
                <a:ea typeface="+mj-ea"/>
                <a:cs typeface="+mj-cs"/>
                <a:sym typeface="Avenir Next"/>
              </a:defRPr>
            </a:pPr>
            <a:endParaRPr/>
          </a:p>
          <a:p>
            <a:pPr marL="381000" indent="-381000">
              <a:lnSpc>
                <a:spcPts val="4300"/>
              </a:lnSpc>
              <a:spcBef>
                <a:spcPts val="0"/>
              </a:spcBef>
              <a:buClr>
                <a:srgbClr val="1CCD6C"/>
              </a:buClr>
              <a:buSzPct val="147000"/>
              <a:defRPr sz="2200">
                <a:solidFill>
                  <a:srgbClr val="3C3C3C"/>
                </a:solidFill>
                <a:latin typeface="+mj-lt"/>
                <a:ea typeface="+mj-ea"/>
                <a:cs typeface="+mj-cs"/>
                <a:sym typeface="Avenir Next"/>
              </a:defRPr>
            </a:pPr>
            <a:r>
              <a:t>Mirum est notare quam littera gothica, quam nunc putamus parum claram, anteposuerit </a:t>
            </a:r>
          </a:p>
        </p:txBody>
      </p:sp>
      <p:sp>
        <p:nvSpPr>
          <p:cNvPr id="334" name="Shape 334"/>
          <p:cNvSpPr>
            <a:spLocks noGrp="1"/>
          </p:cNvSpPr>
          <p:nvPr>
            <p:ph type="body" sz="quarter" idx="16"/>
          </p:nvPr>
        </p:nvSpPr>
        <p:spPr>
          <a:xfrm>
            <a:off x="787400" y="2870200"/>
            <a:ext cx="3327400" cy="4673600"/>
          </a:xfrm>
          <a:prstGeom prst="rect">
            <a:avLst/>
          </a:prstGeom>
        </p:spPr>
        <p:txBody>
          <a:bodyPr>
            <a:spAutoFit/>
          </a:bodyPr>
          <a:lstStyle/>
          <a:p>
            <a:pPr marL="381000" indent="-381000">
              <a:lnSpc>
                <a:spcPts val="4300"/>
              </a:lnSpc>
              <a:spcBef>
                <a:spcPts val="0"/>
              </a:spcBef>
              <a:buClr>
                <a:srgbClr val="1CCD6C"/>
              </a:buClr>
              <a:buSzPct val="147000"/>
              <a:defRPr sz="2200">
                <a:solidFill>
                  <a:srgbClr val="3C3C3C"/>
                </a:solidFill>
                <a:latin typeface="+mj-lt"/>
                <a:ea typeface="+mj-ea"/>
                <a:cs typeface="+mj-cs"/>
                <a:sym typeface="Avenir Next"/>
              </a:defRPr>
            </a:pPr>
            <a:r>
              <a:t>Claritas est etiam processus dynamicus, qui sequitur mutationem consuetudium lectorum.</a:t>
            </a:r>
          </a:p>
          <a:p>
            <a:pPr marL="381000" indent="-381000">
              <a:lnSpc>
                <a:spcPts val="4300"/>
              </a:lnSpc>
              <a:spcBef>
                <a:spcPts val="0"/>
              </a:spcBef>
              <a:buClr>
                <a:srgbClr val="1CCD6C"/>
              </a:buClr>
              <a:buSzPct val="147000"/>
              <a:defRPr sz="2200">
                <a:solidFill>
                  <a:srgbClr val="3C3C3C"/>
                </a:solidFill>
                <a:latin typeface="+mj-lt"/>
                <a:ea typeface="+mj-ea"/>
                <a:cs typeface="+mj-cs"/>
                <a:sym typeface="Avenir Next"/>
              </a:defRPr>
            </a:pPr>
            <a:endParaRPr/>
          </a:p>
          <a:p>
            <a:pPr marL="381000" indent="-381000">
              <a:lnSpc>
                <a:spcPts val="4300"/>
              </a:lnSpc>
              <a:spcBef>
                <a:spcPts val="0"/>
              </a:spcBef>
              <a:buClr>
                <a:srgbClr val="1CCD6C"/>
              </a:buClr>
              <a:buSzPct val="147000"/>
              <a:defRPr sz="2200">
                <a:solidFill>
                  <a:srgbClr val="3C3C3C"/>
                </a:solidFill>
                <a:latin typeface="+mj-lt"/>
                <a:ea typeface="+mj-ea"/>
                <a:cs typeface="+mj-cs"/>
                <a:sym typeface="Avenir Next"/>
              </a:defRPr>
            </a:pPr>
            <a:r>
              <a:t>Mirum est notare quam littera gothica, quam nunc putamus parum claram, anteposuerit </a:t>
            </a:r>
          </a:p>
        </p:txBody>
      </p:sp>
      <p:sp>
        <p:nvSpPr>
          <p:cNvPr id="335" name="Shape 335"/>
          <p:cNvSpPr>
            <a:spLocks noGrp="1"/>
          </p:cNvSpPr>
          <p:nvPr>
            <p:ph type="body" sz="quarter" idx="17"/>
          </p:nvPr>
        </p:nvSpPr>
        <p:spPr>
          <a:xfrm>
            <a:off x="2616200" y="9715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Lorem Ipsum</a:t>
            </a:r>
          </a:p>
        </p:txBody>
      </p:sp>
      <p:sp>
        <p:nvSpPr>
          <p:cNvPr id="336" name="Shape 33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29" name="Shape 29"/>
          <p:cNvSpPr/>
          <p:nvPr/>
        </p:nvSpPr>
        <p:spPr>
          <a:xfrm>
            <a:off x="4381500" y="1866900"/>
            <a:ext cx="1270000" cy="12700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0" name="Shape 30"/>
          <p:cNvSpPr/>
          <p:nvPr/>
        </p:nvSpPr>
        <p:spPr>
          <a:xfrm>
            <a:off x="5867400" y="1866900"/>
            <a:ext cx="1270000" cy="12700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1" name="Shape 31"/>
          <p:cNvSpPr/>
          <p:nvPr/>
        </p:nvSpPr>
        <p:spPr>
          <a:xfrm>
            <a:off x="7340600" y="1866900"/>
            <a:ext cx="1270000" cy="12700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2" name="Shape 32"/>
          <p:cNvSpPr>
            <a:spLocks noGrp="1"/>
          </p:cNvSpPr>
          <p:nvPr>
            <p:ph type="body" sz="half" idx="13"/>
          </p:nvPr>
        </p:nvSpPr>
        <p:spPr>
          <a:xfrm>
            <a:off x="1549400" y="3886200"/>
            <a:ext cx="9893300" cy="2590800"/>
          </a:xfrm>
          <a:prstGeom prst="rect">
            <a:avLst/>
          </a:prstGeom>
        </p:spPr>
        <p:txBody>
          <a:bodyPr>
            <a:spAutoFit/>
          </a:bodyPr>
          <a:lstStyle>
            <a:lvl1pPr marL="0" indent="0" algn="ctr">
              <a:lnSpc>
                <a:spcPts val="6000"/>
              </a:lnSpc>
              <a:spcBef>
                <a:spcPts val="0"/>
              </a:spcBef>
              <a:buSzTx/>
              <a:buNone/>
              <a:defRPr sz="3600">
                <a:solidFill>
                  <a:srgbClr val="A4A4A4"/>
                </a:solidFill>
                <a:latin typeface="+mj-lt"/>
                <a:ea typeface="+mj-ea"/>
                <a:cs typeface="+mj-cs"/>
                <a:sym typeface="Avenir Next"/>
              </a:defRPr>
            </a:lvl1pPr>
          </a:lstStyle>
          <a:p>
            <a:r>
              <a:t>Claritas est etiam processus dynamicus, qui sequitur mutationem consuetudium lectorum. Mirum est notare quam littera gothica, quam nunc putamus parum claram, anteposuerit </a:t>
            </a:r>
          </a:p>
        </p:txBody>
      </p:sp>
      <p:sp>
        <p:nvSpPr>
          <p:cNvPr id="33" name="Shape 33"/>
          <p:cNvSpPr>
            <a:spLocks noGrp="1"/>
          </p:cNvSpPr>
          <p:nvPr>
            <p:ph type="pic" sz="quarter" idx="14"/>
          </p:nvPr>
        </p:nvSpPr>
        <p:spPr>
          <a:xfrm>
            <a:off x="4510678" y="1966494"/>
            <a:ext cx="1003301" cy="1056106"/>
          </a:xfrm>
          <a:prstGeom prst="rect">
            <a:avLst/>
          </a:prstGeom>
        </p:spPr>
        <p:txBody>
          <a:bodyPr lIns="91439" tIns="45719" rIns="91439" bIns="45719" anchor="t"/>
          <a:lstStyle/>
          <a:p>
            <a:endParaRPr/>
          </a:p>
        </p:txBody>
      </p:sp>
      <p:sp>
        <p:nvSpPr>
          <p:cNvPr id="34" name="Shape 34"/>
          <p:cNvSpPr>
            <a:spLocks noGrp="1"/>
          </p:cNvSpPr>
          <p:nvPr>
            <p:ph type="pic" sz="quarter" idx="15"/>
          </p:nvPr>
        </p:nvSpPr>
        <p:spPr>
          <a:xfrm>
            <a:off x="5996578" y="1954463"/>
            <a:ext cx="990601" cy="1042738"/>
          </a:xfrm>
          <a:prstGeom prst="rect">
            <a:avLst/>
          </a:prstGeom>
        </p:spPr>
        <p:txBody>
          <a:bodyPr lIns="91439" tIns="45719" rIns="91439" bIns="45719" anchor="t"/>
          <a:lstStyle/>
          <a:p>
            <a:endParaRPr/>
          </a:p>
        </p:txBody>
      </p:sp>
      <p:sp>
        <p:nvSpPr>
          <p:cNvPr id="35" name="Shape 35"/>
          <p:cNvSpPr>
            <a:spLocks noGrp="1"/>
          </p:cNvSpPr>
          <p:nvPr>
            <p:ph type="pic" sz="quarter" idx="16"/>
          </p:nvPr>
        </p:nvSpPr>
        <p:spPr>
          <a:xfrm>
            <a:off x="7479938" y="1966494"/>
            <a:ext cx="1003301" cy="1056106"/>
          </a:xfrm>
          <a:prstGeom prst="rect">
            <a:avLst/>
          </a:prstGeom>
        </p:spPr>
        <p:txBody>
          <a:bodyPr lIns="91439" tIns="45719" rIns="91439" bIns="45719" anchor="t"/>
          <a:lstStyle/>
          <a:p>
            <a:endParaRPr/>
          </a:p>
        </p:txBody>
      </p:sp>
      <p:sp>
        <p:nvSpPr>
          <p:cNvPr id="36" name="Shape 36"/>
          <p:cNvSpPr>
            <a:spLocks noGrp="1"/>
          </p:cNvSpPr>
          <p:nvPr>
            <p:ph type="body" sz="quarter" idx="17"/>
          </p:nvPr>
        </p:nvSpPr>
        <p:spPr>
          <a:xfrm>
            <a:off x="5676900" y="7289800"/>
            <a:ext cx="1638300" cy="584200"/>
          </a:xfrm>
          <a:prstGeom prst="rect">
            <a:avLst/>
          </a:prstGeom>
        </p:spPr>
        <p:txBody>
          <a:bodyPr>
            <a:spAutoFit/>
          </a:bodyPr>
          <a:lstStyle>
            <a:lvl1pPr marL="0" indent="0" algn="ctr">
              <a:lnSpc>
                <a:spcPts val="5000"/>
              </a:lnSpc>
              <a:spcBef>
                <a:spcPts val="0"/>
              </a:spcBef>
              <a:buSzTx/>
              <a:buNone/>
              <a:defRPr sz="2800">
                <a:solidFill>
                  <a:srgbClr val="1CCD6C"/>
                </a:solidFill>
                <a:latin typeface="+mj-lt"/>
                <a:ea typeface="+mj-ea"/>
                <a:cs typeface="+mj-cs"/>
                <a:sym typeface="Avenir Next"/>
              </a:defRPr>
            </a:lvl1pPr>
          </a:lstStyle>
          <a:p>
            <a:r>
              <a:t>2025</a:t>
            </a:r>
          </a:p>
        </p:txBody>
      </p:sp>
      <p:sp>
        <p:nvSpPr>
          <p:cNvPr id="37" name="Shape 3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Contact">
    <p:spTree>
      <p:nvGrpSpPr>
        <p:cNvPr id="1" name=""/>
        <p:cNvGrpSpPr/>
        <p:nvPr/>
      </p:nvGrpSpPr>
      <p:grpSpPr>
        <a:xfrm>
          <a:off x="0" y="0"/>
          <a:ext cx="0" cy="0"/>
          <a:chOff x="0" y="0"/>
          <a:chExt cx="0" cy="0"/>
        </a:xfrm>
      </p:grpSpPr>
      <p:sp>
        <p:nvSpPr>
          <p:cNvPr id="343" name="Shape 343"/>
          <p:cNvSpPr>
            <a:spLocks noGrp="1"/>
          </p:cNvSpPr>
          <p:nvPr>
            <p:ph type="body" sz="quarter" idx="13"/>
          </p:nvPr>
        </p:nvSpPr>
        <p:spPr>
          <a:xfrm>
            <a:off x="2908300" y="3549649"/>
            <a:ext cx="2641600" cy="723901"/>
          </a:xfrm>
          <a:prstGeom prst="rect">
            <a:avLst/>
          </a:prstGeom>
        </p:spPr>
        <p:txBody>
          <a:bodyPr>
            <a:spAutoFit/>
          </a:bodyPr>
          <a:lstStyle>
            <a:lvl1pPr marL="0" indent="0">
              <a:lnSpc>
                <a:spcPts val="6000"/>
              </a:lnSpc>
              <a:spcBef>
                <a:spcPts val="0"/>
              </a:spcBef>
              <a:buSzTx/>
              <a:buNone/>
              <a:defRPr sz="3600">
                <a:solidFill>
                  <a:srgbClr val="1CCD6C"/>
                </a:solidFill>
                <a:latin typeface="+mj-lt"/>
                <a:ea typeface="+mj-ea"/>
                <a:cs typeface="+mj-cs"/>
                <a:sym typeface="Avenir Next"/>
              </a:defRPr>
            </a:lvl1pPr>
          </a:lstStyle>
          <a:p>
            <a:r>
              <a:t>Work URL</a:t>
            </a:r>
          </a:p>
        </p:txBody>
      </p:sp>
      <p:sp>
        <p:nvSpPr>
          <p:cNvPr id="344" name="Shape 344"/>
          <p:cNvSpPr>
            <a:spLocks noGrp="1"/>
          </p:cNvSpPr>
          <p:nvPr>
            <p:ph type="body" sz="quarter" idx="14"/>
          </p:nvPr>
        </p:nvSpPr>
        <p:spPr>
          <a:xfrm>
            <a:off x="2908300" y="4502149"/>
            <a:ext cx="2641600" cy="723901"/>
          </a:xfrm>
          <a:prstGeom prst="rect">
            <a:avLst/>
          </a:prstGeom>
        </p:spPr>
        <p:txBody>
          <a:bodyPr>
            <a:spAutoFit/>
          </a:bodyPr>
          <a:lstStyle>
            <a:lvl1pPr marL="0" indent="0">
              <a:lnSpc>
                <a:spcPts val="6000"/>
              </a:lnSpc>
              <a:spcBef>
                <a:spcPts val="0"/>
              </a:spcBef>
              <a:buSzTx/>
              <a:buNone/>
              <a:defRPr sz="3600">
                <a:solidFill>
                  <a:srgbClr val="1CCD6C"/>
                </a:solidFill>
                <a:latin typeface="+mj-lt"/>
                <a:ea typeface="+mj-ea"/>
                <a:cs typeface="+mj-cs"/>
                <a:sym typeface="Avenir Next"/>
              </a:defRPr>
            </a:lvl1pPr>
          </a:lstStyle>
          <a:p>
            <a:r>
              <a:t>Work Email</a:t>
            </a:r>
          </a:p>
        </p:txBody>
      </p:sp>
      <p:sp>
        <p:nvSpPr>
          <p:cNvPr id="345" name="Shape 345"/>
          <p:cNvSpPr>
            <a:spLocks noGrp="1"/>
          </p:cNvSpPr>
          <p:nvPr>
            <p:ph type="body" sz="quarter" idx="15"/>
          </p:nvPr>
        </p:nvSpPr>
        <p:spPr>
          <a:xfrm>
            <a:off x="2908300" y="5454649"/>
            <a:ext cx="3009900" cy="723901"/>
          </a:xfrm>
          <a:prstGeom prst="rect">
            <a:avLst/>
          </a:prstGeom>
        </p:spPr>
        <p:txBody>
          <a:bodyPr>
            <a:spAutoFit/>
          </a:bodyPr>
          <a:lstStyle>
            <a:lvl1pPr marL="0" indent="0">
              <a:lnSpc>
                <a:spcPts val="6000"/>
              </a:lnSpc>
              <a:spcBef>
                <a:spcPts val="0"/>
              </a:spcBef>
              <a:buSzTx/>
              <a:buNone/>
              <a:defRPr sz="3600">
                <a:solidFill>
                  <a:srgbClr val="1CCD6C"/>
                </a:solidFill>
                <a:latin typeface="+mj-lt"/>
                <a:ea typeface="+mj-ea"/>
                <a:cs typeface="+mj-cs"/>
                <a:sym typeface="Avenir Next"/>
              </a:defRPr>
            </a:lvl1pPr>
          </a:lstStyle>
          <a:p>
            <a:r>
              <a:t>Work Phone</a:t>
            </a:r>
          </a:p>
        </p:txBody>
      </p:sp>
      <p:sp>
        <p:nvSpPr>
          <p:cNvPr id="346" name="Shape 346"/>
          <p:cNvSpPr>
            <a:spLocks noGrp="1"/>
          </p:cNvSpPr>
          <p:nvPr>
            <p:ph type="body" sz="quarter" idx="16"/>
          </p:nvPr>
        </p:nvSpPr>
        <p:spPr>
          <a:xfrm>
            <a:off x="6743700" y="3549649"/>
            <a:ext cx="3352800" cy="723901"/>
          </a:xfrm>
          <a:prstGeom prst="rect">
            <a:avLst/>
          </a:prstGeom>
        </p:spPr>
        <p:txBody>
          <a:bodyPr>
            <a:spAutoFit/>
          </a:bodyPr>
          <a:lstStyle/>
          <a:p>
            <a:pPr marL="0" indent="0">
              <a:lnSpc>
                <a:spcPts val="6000"/>
              </a:lnSpc>
              <a:spcBef>
                <a:spcPts val="0"/>
              </a:spcBef>
              <a:buSzTx/>
              <a:buNone/>
              <a:defRPr sz="3600">
                <a:solidFill>
                  <a:srgbClr val="A4A4A4"/>
                </a:solidFill>
                <a:latin typeface="+mj-lt"/>
                <a:ea typeface="+mj-ea"/>
                <a:cs typeface="+mj-cs"/>
                <a:sym typeface="Avenir Next"/>
              </a:defRPr>
            </a:pPr>
            <a:r>
              <a:t>Facebook </a:t>
            </a:r>
            <a:r>
              <a:rPr cap="all"/>
              <a:t>url</a:t>
            </a:r>
          </a:p>
        </p:txBody>
      </p:sp>
      <p:sp>
        <p:nvSpPr>
          <p:cNvPr id="347" name="Shape 347"/>
          <p:cNvSpPr>
            <a:spLocks noGrp="1"/>
          </p:cNvSpPr>
          <p:nvPr>
            <p:ph type="body" sz="quarter" idx="17"/>
          </p:nvPr>
        </p:nvSpPr>
        <p:spPr>
          <a:xfrm>
            <a:off x="6743700" y="4502149"/>
            <a:ext cx="3352800" cy="723901"/>
          </a:xfrm>
          <a:prstGeom prst="rect">
            <a:avLst/>
          </a:prstGeom>
        </p:spPr>
        <p:txBody>
          <a:bodyPr>
            <a:spAutoFit/>
          </a:bodyPr>
          <a:lstStyle/>
          <a:p>
            <a:pPr marL="0" indent="0">
              <a:lnSpc>
                <a:spcPts val="6000"/>
              </a:lnSpc>
              <a:spcBef>
                <a:spcPts val="0"/>
              </a:spcBef>
              <a:buSzTx/>
              <a:buNone/>
              <a:defRPr sz="3600">
                <a:solidFill>
                  <a:srgbClr val="A4A4A4"/>
                </a:solidFill>
                <a:latin typeface="+mj-lt"/>
                <a:ea typeface="+mj-ea"/>
                <a:cs typeface="+mj-cs"/>
                <a:sym typeface="Avenir Next"/>
              </a:defRPr>
            </a:pPr>
            <a:r>
              <a:t>LinkedIn </a:t>
            </a:r>
            <a:r>
              <a:rPr cap="all"/>
              <a:t>url</a:t>
            </a:r>
          </a:p>
        </p:txBody>
      </p:sp>
      <p:sp>
        <p:nvSpPr>
          <p:cNvPr id="348" name="Shape 348"/>
          <p:cNvSpPr>
            <a:spLocks noGrp="1"/>
          </p:cNvSpPr>
          <p:nvPr>
            <p:ph type="body" sz="quarter" idx="18"/>
          </p:nvPr>
        </p:nvSpPr>
        <p:spPr>
          <a:xfrm>
            <a:off x="6743700" y="5454649"/>
            <a:ext cx="3352800" cy="723901"/>
          </a:xfrm>
          <a:prstGeom prst="rect">
            <a:avLst/>
          </a:prstGeom>
        </p:spPr>
        <p:txBody>
          <a:bodyPr>
            <a:spAutoFit/>
          </a:bodyPr>
          <a:lstStyle/>
          <a:p>
            <a:pPr marL="0" indent="0">
              <a:lnSpc>
                <a:spcPts val="6000"/>
              </a:lnSpc>
              <a:spcBef>
                <a:spcPts val="0"/>
              </a:spcBef>
              <a:buSzTx/>
              <a:buNone/>
              <a:defRPr sz="3600">
                <a:solidFill>
                  <a:srgbClr val="A4A4A4"/>
                </a:solidFill>
                <a:latin typeface="+mj-lt"/>
                <a:ea typeface="+mj-ea"/>
                <a:cs typeface="+mj-cs"/>
                <a:sym typeface="Avenir Next"/>
              </a:defRPr>
            </a:pPr>
            <a:r>
              <a:t>Twitter </a:t>
            </a:r>
            <a:r>
              <a:rPr cap="all"/>
              <a:t>url</a:t>
            </a:r>
          </a:p>
        </p:txBody>
      </p:sp>
      <p:sp>
        <p:nvSpPr>
          <p:cNvPr id="349" name="Shape 3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hank You">
    <p:spTree>
      <p:nvGrpSpPr>
        <p:cNvPr id="1" name=""/>
        <p:cNvGrpSpPr/>
        <p:nvPr/>
      </p:nvGrpSpPr>
      <p:grpSpPr>
        <a:xfrm>
          <a:off x="0" y="0"/>
          <a:ext cx="0" cy="0"/>
          <a:chOff x="0" y="0"/>
          <a:chExt cx="0" cy="0"/>
        </a:xfrm>
      </p:grpSpPr>
      <p:sp>
        <p:nvSpPr>
          <p:cNvPr id="356" name="Shape 356"/>
          <p:cNvSpPr/>
          <p:nvPr/>
        </p:nvSpPr>
        <p:spPr>
          <a:xfrm>
            <a:off x="4826000" y="5295900"/>
            <a:ext cx="977900" cy="9779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57" name="Shape 357"/>
          <p:cNvSpPr/>
          <p:nvPr/>
        </p:nvSpPr>
        <p:spPr>
          <a:xfrm>
            <a:off x="6007100" y="5295900"/>
            <a:ext cx="977900" cy="9779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58" name="Shape 358"/>
          <p:cNvSpPr/>
          <p:nvPr/>
        </p:nvSpPr>
        <p:spPr>
          <a:xfrm>
            <a:off x="7188200" y="5295900"/>
            <a:ext cx="977900" cy="9779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59" name="Shape 359"/>
          <p:cNvSpPr>
            <a:spLocks noGrp="1"/>
          </p:cNvSpPr>
          <p:nvPr>
            <p:ph type="body" sz="quarter" idx="13"/>
          </p:nvPr>
        </p:nvSpPr>
        <p:spPr>
          <a:xfrm>
            <a:off x="2351799" y="2755900"/>
            <a:ext cx="8290865" cy="2603500"/>
          </a:xfrm>
          <a:prstGeom prst="rect">
            <a:avLst/>
          </a:prstGeom>
        </p:spPr>
        <p:txBody>
          <a:bodyPr wrap="none">
            <a:spAutoFit/>
          </a:bodyPr>
          <a:lstStyle>
            <a:lvl1pPr marL="0" indent="0" algn="ctr">
              <a:spcBef>
                <a:spcPts val="0"/>
              </a:spcBef>
              <a:buSzTx/>
              <a:buNone/>
              <a:defRPr sz="14400">
                <a:solidFill>
                  <a:srgbClr val="A4A4A4"/>
                </a:solidFill>
                <a:latin typeface="Avenir Next Ultra Light"/>
                <a:ea typeface="Avenir Next Ultra Light"/>
                <a:cs typeface="Avenir Next Ultra Light"/>
                <a:sym typeface="Avenir Next Ultra Light"/>
              </a:defRPr>
            </a:lvl1pPr>
          </a:lstStyle>
          <a:p>
            <a:r>
              <a:t>Thank You</a:t>
            </a:r>
          </a:p>
        </p:txBody>
      </p:sp>
      <p:sp>
        <p:nvSpPr>
          <p:cNvPr id="360" name="Shape 360"/>
          <p:cNvSpPr>
            <a:spLocks noGrp="1"/>
          </p:cNvSpPr>
          <p:nvPr>
            <p:ph type="body" sz="quarter" idx="14"/>
          </p:nvPr>
        </p:nvSpPr>
        <p:spPr>
          <a:xfrm>
            <a:off x="5676900" y="6413500"/>
            <a:ext cx="1638300" cy="584200"/>
          </a:xfrm>
          <a:prstGeom prst="rect">
            <a:avLst/>
          </a:prstGeom>
        </p:spPr>
        <p:txBody>
          <a:bodyPr>
            <a:spAutoFit/>
          </a:bodyPr>
          <a:lstStyle>
            <a:lvl1pPr marL="0" indent="0" algn="ctr">
              <a:lnSpc>
                <a:spcPts val="5000"/>
              </a:lnSpc>
              <a:spcBef>
                <a:spcPts val="0"/>
              </a:spcBef>
              <a:buSzTx/>
              <a:buNone/>
              <a:defRPr sz="2800">
                <a:solidFill>
                  <a:srgbClr val="1CCD6C"/>
                </a:solidFill>
                <a:latin typeface="+mj-lt"/>
                <a:ea typeface="+mj-ea"/>
                <a:cs typeface="+mj-cs"/>
                <a:sym typeface="Avenir Next"/>
              </a:defRPr>
            </a:lvl1pPr>
          </a:lstStyle>
          <a:p>
            <a:r>
              <a:t>2025</a:t>
            </a:r>
          </a:p>
        </p:txBody>
      </p:sp>
      <p:sp>
        <p:nvSpPr>
          <p:cNvPr id="361" name="Shape 361"/>
          <p:cNvSpPr>
            <a:spLocks noGrp="1"/>
          </p:cNvSpPr>
          <p:nvPr>
            <p:ph type="pic" sz="quarter" idx="15"/>
          </p:nvPr>
        </p:nvSpPr>
        <p:spPr>
          <a:xfrm>
            <a:off x="4929778" y="5383462"/>
            <a:ext cx="749301" cy="788738"/>
          </a:xfrm>
          <a:prstGeom prst="rect">
            <a:avLst/>
          </a:prstGeom>
        </p:spPr>
        <p:txBody>
          <a:bodyPr lIns="91439" tIns="45719" rIns="91439" bIns="45719" anchor="t"/>
          <a:lstStyle/>
          <a:p>
            <a:endParaRPr/>
          </a:p>
        </p:txBody>
      </p:sp>
      <p:sp>
        <p:nvSpPr>
          <p:cNvPr id="362" name="Shape 362"/>
          <p:cNvSpPr>
            <a:spLocks noGrp="1"/>
          </p:cNvSpPr>
          <p:nvPr>
            <p:ph type="pic" sz="quarter" idx="16"/>
          </p:nvPr>
        </p:nvSpPr>
        <p:spPr>
          <a:xfrm>
            <a:off x="6123578" y="5384800"/>
            <a:ext cx="723901" cy="762000"/>
          </a:xfrm>
          <a:prstGeom prst="rect">
            <a:avLst/>
          </a:prstGeom>
        </p:spPr>
        <p:txBody>
          <a:bodyPr lIns="91439" tIns="45719" rIns="91439" bIns="45719" anchor="t"/>
          <a:lstStyle/>
          <a:p>
            <a:endParaRPr/>
          </a:p>
        </p:txBody>
      </p:sp>
      <p:sp>
        <p:nvSpPr>
          <p:cNvPr id="363" name="Shape 363"/>
          <p:cNvSpPr>
            <a:spLocks noGrp="1"/>
          </p:cNvSpPr>
          <p:nvPr>
            <p:ph type="pic" sz="quarter" idx="17"/>
          </p:nvPr>
        </p:nvSpPr>
        <p:spPr>
          <a:xfrm>
            <a:off x="7302138" y="5396831"/>
            <a:ext cx="736601" cy="775369"/>
          </a:xfrm>
          <a:prstGeom prst="rect">
            <a:avLst/>
          </a:prstGeom>
        </p:spPr>
        <p:txBody>
          <a:bodyPr lIns="91439" tIns="45719" rIns="91439" bIns="45719" anchor="t"/>
          <a:lstStyle/>
          <a:p>
            <a:endParaRPr/>
          </a:p>
        </p:txBody>
      </p:sp>
      <p:sp>
        <p:nvSpPr>
          <p:cNvPr id="364" name="Shape 36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About Us">
    <p:spTree>
      <p:nvGrpSpPr>
        <p:cNvPr id="1" name=""/>
        <p:cNvGrpSpPr/>
        <p:nvPr/>
      </p:nvGrpSpPr>
      <p:grpSpPr>
        <a:xfrm>
          <a:off x="0" y="0"/>
          <a:ext cx="0" cy="0"/>
          <a:chOff x="0" y="0"/>
          <a:chExt cx="0" cy="0"/>
        </a:xfrm>
      </p:grpSpPr>
      <p:sp>
        <p:nvSpPr>
          <p:cNvPr id="44" name="Shape 44"/>
          <p:cNvSpPr/>
          <p:nvPr/>
        </p:nvSpPr>
        <p:spPr>
          <a:xfrm>
            <a:off x="1409700" y="5422900"/>
            <a:ext cx="10172700" cy="2032000"/>
          </a:xfrm>
          <a:prstGeom prst="rect">
            <a:avLst/>
          </a:prstGeom>
          <a:solidFill>
            <a:srgbClr val="1CCD6C"/>
          </a:solidFill>
          <a:ln w="254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5" name="Shape 45"/>
          <p:cNvSpPr/>
          <p:nvPr/>
        </p:nvSpPr>
        <p:spPr>
          <a:xfrm>
            <a:off x="1409700" y="3111500"/>
            <a:ext cx="10172700" cy="2032000"/>
          </a:xfrm>
          <a:prstGeom prst="rect">
            <a:avLst/>
          </a:prstGeom>
          <a:solidFill>
            <a:srgbClr val="32E386"/>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6" name="Shape 46"/>
          <p:cNvSpPr>
            <a:spLocks noGrp="1"/>
          </p:cNvSpPr>
          <p:nvPr>
            <p:ph type="body" sz="quarter" idx="13"/>
          </p:nvPr>
        </p:nvSpPr>
        <p:spPr>
          <a:xfrm>
            <a:off x="1676400" y="5664200"/>
            <a:ext cx="9652000" cy="1549400"/>
          </a:xfrm>
          <a:prstGeom prst="rect">
            <a:avLst/>
          </a:prstGeom>
        </p:spPr>
        <p:txBody>
          <a:bodyPr>
            <a:spAutoFit/>
          </a:bodyPr>
          <a:lstStyle>
            <a:lvl1pPr marL="0" indent="0">
              <a:lnSpc>
                <a:spcPts val="5000"/>
              </a:lnSpc>
              <a:spcBef>
                <a:spcPts val="0"/>
              </a:spcBef>
              <a:buSzTx/>
              <a:buNone/>
              <a:defRPr sz="2800">
                <a:solidFill>
                  <a:srgbClr val="FDFFFF"/>
                </a:solidFill>
                <a:latin typeface="+mj-lt"/>
                <a:ea typeface="+mj-ea"/>
                <a:cs typeface="+mj-cs"/>
                <a:sym typeface="Avenir Next"/>
              </a:defRPr>
            </a:lvl1pPr>
          </a:lstStyle>
          <a:p>
            <a:r>
              <a:t>Iusto odio dignissim qui blandit praesent luptatum zzril delenit augue duis dolore te feugait nulla facilisi. Nam liber tempor cum soluta nobis eleifend option congue nihil.</a:t>
            </a:r>
          </a:p>
        </p:txBody>
      </p:sp>
      <p:sp>
        <p:nvSpPr>
          <p:cNvPr id="47" name="Shape 47"/>
          <p:cNvSpPr>
            <a:spLocks noGrp="1"/>
          </p:cNvSpPr>
          <p:nvPr>
            <p:ph type="body" sz="quarter" idx="14"/>
          </p:nvPr>
        </p:nvSpPr>
        <p:spPr>
          <a:xfrm>
            <a:off x="1676400" y="3352799"/>
            <a:ext cx="9652000" cy="1549401"/>
          </a:xfrm>
          <a:prstGeom prst="rect">
            <a:avLst/>
          </a:prstGeom>
        </p:spPr>
        <p:txBody>
          <a:bodyPr>
            <a:spAutoFit/>
          </a:bodyPr>
          <a:lstStyle>
            <a:lvl1pPr marL="0" indent="0">
              <a:lnSpc>
                <a:spcPts val="5000"/>
              </a:lnSpc>
              <a:spcBef>
                <a:spcPts val="0"/>
              </a:spcBef>
              <a:buSzTx/>
              <a:buNone/>
              <a:defRPr sz="2800">
                <a:solidFill>
                  <a:srgbClr val="FDFFFF"/>
                </a:solidFill>
                <a:latin typeface="+mj-lt"/>
                <a:ea typeface="+mj-ea"/>
                <a:cs typeface="+mj-cs"/>
                <a:sym typeface="Avenir Next"/>
              </a:defRPr>
            </a:lvl1pPr>
          </a:lstStyle>
          <a:p>
            <a:r>
              <a:t>Duis autem vel eum iriure dolor in hendrerit in vulputate velit esse molestie consequat, vel illum dolore eu feugiat nulla facilisis at vero eros et accumsan et.</a:t>
            </a:r>
          </a:p>
        </p:txBody>
      </p:sp>
      <p:sp>
        <p:nvSpPr>
          <p:cNvPr id="48" name="Shape 48"/>
          <p:cNvSpPr>
            <a:spLocks noGrp="1"/>
          </p:cNvSpPr>
          <p:nvPr>
            <p:ph type="body" sz="quarter" idx="15"/>
          </p:nvPr>
        </p:nvSpPr>
        <p:spPr>
          <a:xfrm>
            <a:off x="2616200" y="12382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About Us</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Large">
    <p:spTree>
      <p:nvGrpSpPr>
        <p:cNvPr id="1" name=""/>
        <p:cNvGrpSpPr/>
        <p:nvPr/>
      </p:nvGrpSpPr>
      <p:grpSpPr>
        <a:xfrm>
          <a:off x="0" y="0"/>
          <a:ext cx="0" cy="0"/>
          <a:chOff x="0" y="0"/>
          <a:chExt cx="0" cy="0"/>
        </a:xfrm>
      </p:grpSpPr>
      <p:sp>
        <p:nvSpPr>
          <p:cNvPr id="56" name="Shape 56"/>
          <p:cNvSpPr/>
          <p:nvPr/>
        </p:nvSpPr>
        <p:spPr>
          <a:xfrm>
            <a:off x="-12700" y="-25400"/>
            <a:ext cx="13030200" cy="9804400"/>
          </a:xfrm>
          <a:prstGeom prst="rect">
            <a:avLst/>
          </a:prstGeom>
          <a:blipFill>
            <a:blip r:embed="rId2"/>
            <a:stretch>
              <a:fillRect/>
            </a:stretch>
          </a:blip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57" name="Shape 57"/>
          <p:cNvSpPr/>
          <p:nvPr/>
        </p:nvSpPr>
        <p:spPr>
          <a:xfrm>
            <a:off x="2324100" y="4965700"/>
            <a:ext cx="8267700" cy="3670300"/>
          </a:xfrm>
          <a:prstGeom prst="rect">
            <a:avLst/>
          </a:prstGeom>
          <a:solidFill>
            <a:srgbClr val="FD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58" name="Shape 58"/>
          <p:cNvSpPr/>
          <p:nvPr/>
        </p:nvSpPr>
        <p:spPr>
          <a:xfrm>
            <a:off x="2152650" y="2501900"/>
            <a:ext cx="3479800" cy="3479800"/>
          </a:xfrm>
          <a:prstGeom prst="ellipse">
            <a:avLst/>
          </a:prstGeom>
          <a:solidFill>
            <a:srgbClr val="FDFFFF">
              <a:alpha val="71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aphicFrame>
        <p:nvGraphicFramePr>
          <p:cNvPr id="59" name="Chart 59"/>
          <p:cNvGraphicFramePr/>
          <p:nvPr/>
        </p:nvGraphicFramePr>
        <p:xfrm>
          <a:off x="2406650" y="2755900"/>
          <a:ext cx="2959100" cy="2959100"/>
        </p:xfrm>
        <a:graphic>
          <a:graphicData uri="http://schemas.openxmlformats.org/drawingml/2006/chart">
            <c:chart xmlns:c="http://schemas.openxmlformats.org/drawingml/2006/chart" xmlns:r="http://schemas.openxmlformats.org/officeDocument/2006/relationships" r:id="rId3"/>
          </a:graphicData>
        </a:graphic>
      </p:graphicFrame>
      <p:sp>
        <p:nvSpPr>
          <p:cNvPr id="60" name="Shape 60"/>
          <p:cNvSpPr/>
          <p:nvPr/>
        </p:nvSpPr>
        <p:spPr>
          <a:xfrm>
            <a:off x="9093200" y="5524500"/>
            <a:ext cx="977900" cy="9779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61" name="Shape 61"/>
          <p:cNvSpPr>
            <a:spLocks noGrp="1"/>
          </p:cNvSpPr>
          <p:nvPr>
            <p:ph type="body" sz="quarter" idx="13"/>
          </p:nvPr>
        </p:nvSpPr>
        <p:spPr>
          <a:xfrm>
            <a:off x="6235700" y="5651500"/>
            <a:ext cx="2641600" cy="736600"/>
          </a:xfrm>
          <a:prstGeom prst="rect">
            <a:avLst/>
          </a:prstGeom>
        </p:spPr>
        <p:txBody>
          <a:bodyPr>
            <a:spAutoFit/>
          </a:bodyPr>
          <a:lstStyle>
            <a:lvl1pPr marL="0" indent="0" algn="r">
              <a:lnSpc>
                <a:spcPts val="3100"/>
              </a:lnSpc>
              <a:spcBef>
                <a:spcPts val="0"/>
              </a:spcBef>
              <a:buSzTx/>
              <a:buNone/>
              <a:defRPr sz="1200">
                <a:latin typeface="+mj-lt"/>
                <a:ea typeface="+mj-ea"/>
                <a:cs typeface="+mj-cs"/>
                <a:sym typeface="Avenir Next"/>
              </a:defRPr>
            </a:lvl1pPr>
          </a:lstStyle>
          <a:p>
            <a:r>
              <a:t>Claritas est etiam processus dynamicus, qui sequitur mutationem consuetudium lectorum</a:t>
            </a:r>
          </a:p>
        </p:txBody>
      </p:sp>
      <p:sp>
        <p:nvSpPr>
          <p:cNvPr id="62" name="Shape 62"/>
          <p:cNvSpPr>
            <a:spLocks noGrp="1"/>
          </p:cNvSpPr>
          <p:nvPr>
            <p:ph type="body" sz="quarter" idx="14"/>
          </p:nvPr>
        </p:nvSpPr>
        <p:spPr>
          <a:xfrm>
            <a:off x="2832100" y="7188200"/>
            <a:ext cx="7251700" cy="1066800"/>
          </a:xfrm>
          <a:prstGeom prst="rect">
            <a:avLst/>
          </a:prstGeom>
        </p:spPr>
        <p:txBody>
          <a:bodyPr>
            <a:spAutoFit/>
          </a:bodyPr>
          <a:lstStyle>
            <a:lvl1pPr marL="0" indent="0">
              <a:lnSpc>
                <a:spcPts val="5000"/>
              </a:lnSpc>
              <a:spcBef>
                <a:spcPts val="0"/>
              </a:spcBef>
              <a:buSzTx/>
              <a:buNone/>
              <a:defRPr sz="2800">
                <a:solidFill>
                  <a:srgbClr val="3C3C3C"/>
                </a:solidFill>
                <a:latin typeface="+mj-lt"/>
                <a:ea typeface="+mj-ea"/>
                <a:cs typeface="+mj-cs"/>
                <a:sym typeface="Avenir Next"/>
              </a:defRPr>
            </a:lvl1pPr>
          </a:lstStyle>
          <a:p>
            <a:r>
              <a:t>Duis autem vel eum iriure dolor in hendrerit in vulputate velit esse molestie consequat.</a:t>
            </a:r>
          </a:p>
        </p:txBody>
      </p:sp>
      <p:sp>
        <p:nvSpPr>
          <p:cNvPr id="63" name="Shape 63"/>
          <p:cNvSpPr>
            <a:spLocks noGrp="1"/>
          </p:cNvSpPr>
          <p:nvPr>
            <p:ph type="body" sz="quarter" idx="15"/>
          </p:nvPr>
        </p:nvSpPr>
        <p:spPr>
          <a:xfrm>
            <a:off x="2854716" y="6070600"/>
            <a:ext cx="1653096" cy="1054100"/>
          </a:xfrm>
          <a:prstGeom prst="rect">
            <a:avLst/>
          </a:prstGeom>
        </p:spPr>
        <p:txBody>
          <a:bodyPr wrap="none">
            <a:spAutoFit/>
          </a:bodyPr>
          <a:lstStyle>
            <a:lvl1pPr marL="0" indent="0">
              <a:spcBef>
                <a:spcPts val="0"/>
              </a:spcBef>
              <a:buSzTx/>
              <a:buNone/>
              <a:defRPr sz="5500" b="1">
                <a:solidFill>
                  <a:srgbClr val="A4A4A4"/>
                </a:solidFill>
                <a:latin typeface="+mj-lt"/>
                <a:ea typeface="+mj-ea"/>
                <a:cs typeface="+mj-cs"/>
                <a:sym typeface="Avenir Next"/>
              </a:defRPr>
            </a:lvl1pPr>
          </a:lstStyle>
          <a:p>
            <a:r>
              <a:t>56%</a:t>
            </a:r>
          </a:p>
        </p:txBody>
      </p:sp>
      <p:sp>
        <p:nvSpPr>
          <p:cNvPr id="64" name="Shape 64"/>
          <p:cNvSpPr>
            <a:spLocks noGrp="1"/>
          </p:cNvSpPr>
          <p:nvPr>
            <p:ph type="pic" sz="quarter" idx="16"/>
          </p:nvPr>
        </p:nvSpPr>
        <p:spPr>
          <a:xfrm>
            <a:off x="9164277" y="5611394"/>
            <a:ext cx="838201" cy="812801"/>
          </a:xfrm>
          <a:prstGeom prst="rect">
            <a:avLst/>
          </a:prstGeom>
        </p:spPr>
        <p:txBody>
          <a:bodyPr lIns="91439" tIns="45719" rIns="91439" bIns="45719" anchor="t"/>
          <a:lstStyle/>
          <a:p>
            <a:endParaRPr/>
          </a:p>
        </p:txBody>
      </p:sp>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Europe Map">
    <p:spTree>
      <p:nvGrpSpPr>
        <p:cNvPr id="1" name=""/>
        <p:cNvGrpSpPr/>
        <p:nvPr/>
      </p:nvGrpSpPr>
      <p:grpSpPr>
        <a:xfrm>
          <a:off x="0" y="0"/>
          <a:ext cx="0" cy="0"/>
          <a:chOff x="0" y="0"/>
          <a:chExt cx="0" cy="0"/>
        </a:xfrm>
      </p:grpSpPr>
      <p:sp>
        <p:nvSpPr>
          <p:cNvPr id="72" name="Shape 72"/>
          <p:cNvSpPr>
            <a:spLocks noGrp="1"/>
          </p:cNvSpPr>
          <p:nvPr>
            <p:ph type="body" sz="quarter" idx="13"/>
          </p:nvPr>
        </p:nvSpPr>
        <p:spPr>
          <a:xfrm>
            <a:off x="5705030" y="7835900"/>
            <a:ext cx="1025500" cy="723900"/>
          </a:xfrm>
          <a:prstGeom prst="rect">
            <a:avLst/>
          </a:prstGeom>
        </p:spPr>
        <p:txBody>
          <a:bodyPr wrap="none">
            <a:spAutoFit/>
          </a:bodyPr>
          <a:lstStyle>
            <a:lvl1pPr marL="0" indent="0" algn="ctr">
              <a:spcBef>
                <a:spcPts val="0"/>
              </a:spcBef>
              <a:buSzTx/>
              <a:buNone/>
              <a:defRPr sz="3600">
                <a:solidFill>
                  <a:srgbClr val="FDFFFF"/>
                </a:solidFill>
                <a:latin typeface="+mj-lt"/>
                <a:ea typeface="+mj-ea"/>
                <a:cs typeface="+mj-cs"/>
                <a:sym typeface="Avenir Next"/>
              </a:defRPr>
            </a:lvl1pPr>
          </a:lstStyle>
          <a:p>
            <a:r>
              <a:t>30%</a:t>
            </a:r>
          </a:p>
        </p:txBody>
      </p:sp>
      <p:sp>
        <p:nvSpPr>
          <p:cNvPr id="73" name="Shape 73"/>
          <p:cNvSpPr>
            <a:spLocks noGrp="1"/>
          </p:cNvSpPr>
          <p:nvPr>
            <p:ph type="body" sz="quarter" idx="14"/>
          </p:nvPr>
        </p:nvSpPr>
        <p:spPr>
          <a:xfrm>
            <a:off x="1133208" y="7823200"/>
            <a:ext cx="1126745" cy="800100"/>
          </a:xfrm>
          <a:prstGeom prst="rect">
            <a:avLst/>
          </a:prstGeom>
        </p:spPr>
        <p:txBody>
          <a:bodyPr wrap="none">
            <a:spAutoFit/>
          </a:bodyPr>
          <a:lstStyle>
            <a:lvl1pPr marL="0" indent="0" algn="ctr">
              <a:spcBef>
                <a:spcPts val="0"/>
              </a:spcBef>
              <a:buSzTx/>
              <a:buNone/>
              <a:defRPr sz="4000">
                <a:solidFill>
                  <a:srgbClr val="FDFFFF"/>
                </a:solidFill>
                <a:latin typeface="+mj-lt"/>
                <a:ea typeface="+mj-ea"/>
                <a:cs typeface="+mj-cs"/>
                <a:sym typeface="Avenir Next"/>
              </a:defRPr>
            </a:lvl1pPr>
          </a:lstStyle>
          <a:p>
            <a:r>
              <a:t>55%</a:t>
            </a:r>
          </a:p>
        </p:txBody>
      </p:sp>
      <p:sp>
        <p:nvSpPr>
          <p:cNvPr id="74" name="Shape 74"/>
          <p:cNvSpPr>
            <a:spLocks noGrp="1"/>
          </p:cNvSpPr>
          <p:nvPr>
            <p:ph type="body" sz="quarter" idx="15"/>
          </p:nvPr>
        </p:nvSpPr>
        <p:spPr>
          <a:xfrm>
            <a:off x="7162800" y="7715250"/>
            <a:ext cx="2095500" cy="952500"/>
          </a:xfrm>
          <a:prstGeom prst="rect">
            <a:avLst/>
          </a:prstGeom>
        </p:spPr>
        <p:txBody>
          <a:bodyPr>
            <a:spAutoFit/>
          </a:bodyPr>
          <a:lstStyle>
            <a:lvl1pPr marL="0" indent="0">
              <a:lnSpc>
                <a:spcPts val="3100"/>
              </a:lnSpc>
              <a:spcBef>
                <a:spcPts val="0"/>
              </a:spcBef>
              <a:buSzTx/>
              <a:buNone/>
              <a:defRPr sz="1200">
                <a:latin typeface="+mj-lt"/>
                <a:ea typeface="+mj-ea"/>
                <a:cs typeface="+mj-cs"/>
                <a:sym typeface="Avenir Next"/>
              </a:defRPr>
            </a:lvl1pPr>
          </a:lstStyle>
          <a:p>
            <a:r>
              <a:t>Claritas est etiam processus dynamicus, qui sequitur mutationem consuetudium lectorum</a:t>
            </a:r>
          </a:p>
        </p:txBody>
      </p:sp>
      <p:sp>
        <p:nvSpPr>
          <p:cNvPr id="75" name="Shape 75"/>
          <p:cNvSpPr>
            <a:spLocks noGrp="1"/>
          </p:cNvSpPr>
          <p:nvPr>
            <p:ph type="body" sz="quarter" idx="16"/>
          </p:nvPr>
        </p:nvSpPr>
        <p:spPr>
          <a:xfrm>
            <a:off x="2743200" y="7740650"/>
            <a:ext cx="2095500" cy="952500"/>
          </a:xfrm>
          <a:prstGeom prst="rect">
            <a:avLst/>
          </a:prstGeom>
        </p:spPr>
        <p:txBody>
          <a:bodyPr>
            <a:spAutoFit/>
          </a:bodyPr>
          <a:lstStyle>
            <a:lvl1pPr marL="0" indent="0">
              <a:lnSpc>
                <a:spcPts val="3100"/>
              </a:lnSpc>
              <a:spcBef>
                <a:spcPts val="0"/>
              </a:spcBef>
              <a:buSzTx/>
              <a:buNone/>
              <a:defRPr sz="1200">
                <a:latin typeface="+mj-lt"/>
                <a:ea typeface="+mj-ea"/>
                <a:cs typeface="+mj-cs"/>
                <a:sym typeface="Avenir Next"/>
              </a:defRPr>
            </a:lvl1pPr>
          </a:lstStyle>
          <a:p>
            <a:r>
              <a:t>Claritas est etiam processus dynamicus, qui sequitur mutationem consuetudium lectorum</a:t>
            </a:r>
          </a:p>
        </p:txBody>
      </p:sp>
      <p:sp>
        <p:nvSpPr>
          <p:cNvPr id="76" name="Shape 76"/>
          <p:cNvSpPr>
            <a:spLocks noGrp="1"/>
          </p:cNvSpPr>
          <p:nvPr>
            <p:ph type="body" sz="quarter" idx="17"/>
          </p:nvPr>
        </p:nvSpPr>
        <p:spPr>
          <a:xfrm>
            <a:off x="7861300" y="3898900"/>
            <a:ext cx="4279900" cy="2997200"/>
          </a:xfrm>
          <a:prstGeom prst="rect">
            <a:avLst/>
          </a:prstGeom>
        </p:spPr>
        <p:txBody>
          <a:bodyPr>
            <a:spAutoFit/>
          </a:bodyPr>
          <a:lstStyle>
            <a:lvl1pPr marL="0" indent="0">
              <a:lnSpc>
                <a:spcPts val="5000"/>
              </a:lnSpc>
              <a:spcBef>
                <a:spcPts val="0"/>
              </a:spcBef>
              <a:buSzTx/>
              <a:buNone/>
              <a:defRPr sz="2800">
                <a:solidFill>
                  <a:srgbClr val="3C3C3C"/>
                </a:solidFill>
                <a:latin typeface="+mj-lt"/>
                <a:ea typeface="+mj-ea"/>
                <a:cs typeface="+mj-cs"/>
                <a:sym typeface="Avenir Next"/>
              </a:defRPr>
            </a:lvl1pPr>
          </a:lstStyle>
          <a:p>
            <a:r>
              <a:t>Duis autem vel eum iriure dolor in hendrerit in vulputate velit esse molestie consequat, vel illum dolore eu feugiat nulla facilisis at vero eros.</a:t>
            </a:r>
          </a:p>
        </p:txBody>
      </p:sp>
      <p:sp>
        <p:nvSpPr>
          <p:cNvPr id="77" name="Shape 77"/>
          <p:cNvSpPr>
            <a:spLocks noGrp="1"/>
          </p:cNvSpPr>
          <p:nvPr>
            <p:ph type="body" sz="quarter" idx="18"/>
          </p:nvPr>
        </p:nvSpPr>
        <p:spPr>
          <a:xfrm>
            <a:off x="2616200" y="9461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Look At The World</a:t>
            </a:r>
          </a:p>
        </p:txBody>
      </p:sp>
      <p:sp>
        <p:nvSpPr>
          <p:cNvPr id="78" name="Shape 78"/>
          <p:cNvSpPr>
            <a:spLocks noGrp="1"/>
          </p:cNvSpPr>
          <p:nvPr>
            <p:ph type="body" sz="quarter" idx="19"/>
          </p:nvPr>
        </p:nvSpPr>
        <p:spPr>
          <a:xfrm>
            <a:off x="7848600" y="3016249"/>
            <a:ext cx="1638300" cy="723901"/>
          </a:xfrm>
          <a:prstGeom prst="rect">
            <a:avLst/>
          </a:prstGeom>
        </p:spPr>
        <p:txBody>
          <a:bodyPr>
            <a:spAutoFit/>
          </a:bodyPr>
          <a:lstStyle>
            <a:lvl1pPr marL="0" indent="0">
              <a:lnSpc>
                <a:spcPts val="6000"/>
              </a:lnSpc>
              <a:spcBef>
                <a:spcPts val="0"/>
              </a:spcBef>
              <a:buSzTx/>
              <a:buNone/>
              <a:defRPr sz="3600">
                <a:solidFill>
                  <a:srgbClr val="1CCD6C"/>
                </a:solidFill>
                <a:latin typeface="+mj-lt"/>
                <a:ea typeface="+mj-ea"/>
                <a:cs typeface="+mj-cs"/>
                <a:sym typeface="Avenir Next"/>
              </a:defRPr>
            </a:lvl1pPr>
          </a:lstStyle>
          <a:p>
            <a:r>
              <a:t>Europe</a:t>
            </a:r>
          </a:p>
        </p:txBody>
      </p:sp>
      <p:sp>
        <p:nvSpPr>
          <p:cNvPr id="79" name="Shape 7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America Map">
    <p:spTree>
      <p:nvGrpSpPr>
        <p:cNvPr id="1" name=""/>
        <p:cNvGrpSpPr/>
        <p:nvPr/>
      </p:nvGrpSpPr>
      <p:grpSpPr>
        <a:xfrm>
          <a:off x="0" y="0"/>
          <a:ext cx="0" cy="0"/>
          <a:chOff x="0" y="0"/>
          <a:chExt cx="0" cy="0"/>
        </a:xfrm>
      </p:grpSpPr>
      <p:sp>
        <p:nvSpPr>
          <p:cNvPr id="86" name="Shape 86"/>
          <p:cNvSpPr/>
          <p:nvPr/>
        </p:nvSpPr>
        <p:spPr>
          <a:xfrm>
            <a:off x="7321941" y="3011876"/>
            <a:ext cx="4292601" cy="2555973"/>
          </a:xfrm>
          <a:custGeom>
            <a:avLst/>
            <a:gdLst/>
            <a:ahLst/>
            <a:cxnLst>
              <a:cxn ang="0">
                <a:pos x="wd2" y="hd2"/>
              </a:cxn>
              <a:cxn ang="5400000">
                <a:pos x="wd2" y="hd2"/>
              </a:cxn>
              <a:cxn ang="10800000">
                <a:pos x="wd2" y="hd2"/>
              </a:cxn>
              <a:cxn ang="16200000">
                <a:pos x="wd2" y="hd2"/>
              </a:cxn>
            </a:cxnLst>
            <a:rect l="0" t="0" r="r" b="b"/>
            <a:pathLst>
              <a:path w="21446" h="21465" extrusionOk="0">
                <a:moveTo>
                  <a:pt x="13469" y="3580"/>
                </a:moveTo>
                <a:cubicBezTo>
                  <a:pt x="13690" y="3383"/>
                  <a:pt x="13241" y="3198"/>
                  <a:pt x="13219" y="3654"/>
                </a:cubicBezTo>
                <a:cubicBezTo>
                  <a:pt x="13301" y="3647"/>
                  <a:pt x="13395" y="3646"/>
                  <a:pt x="13469" y="3580"/>
                </a:cubicBezTo>
                <a:cubicBezTo>
                  <a:pt x="13488" y="3563"/>
                  <a:pt x="13429" y="3616"/>
                  <a:pt x="13469" y="3580"/>
                </a:cubicBezTo>
                <a:close/>
                <a:moveTo>
                  <a:pt x="11812" y="960"/>
                </a:moveTo>
                <a:cubicBezTo>
                  <a:pt x="11873" y="975"/>
                  <a:pt x="12398" y="1247"/>
                  <a:pt x="12369" y="928"/>
                </a:cubicBezTo>
                <a:cubicBezTo>
                  <a:pt x="12352" y="748"/>
                  <a:pt x="11916" y="805"/>
                  <a:pt x="11875" y="809"/>
                </a:cubicBezTo>
                <a:cubicBezTo>
                  <a:pt x="11884" y="836"/>
                  <a:pt x="11971" y="855"/>
                  <a:pt x="11950" y="900"/>
                </a:cubicBezTo>
                <a:cubicBezTo>
                  <a:pt x="11906" y="934"/>
                  <a:pt x="11860" y="954"/>
                  <a:pt x="11812" y="960"/>
                </a:cubicBezTo>
                <a:cubicBezTo>
                  <a:pt x="11855" y="970"/>
                  <a:pt x="11846" y="935"/>
                  <a:pt x="11812" y="960"/>
                </a:cubicBezTo>
                <a:close/>
                <a:moveTo>
                  <a:pt x="11540" y="1517"/>
                </a:moveTo>
                <a:cubicBezTo>
                  <a:pt x="11523" y="1533"/>
                  <a:pt x="11515" y="1556"/>
                  <a:pt x="11513" y="1586"/>
                </a:cubicBezTo>
                <a:cubicBezTo>
                  <a:pt x="11538" y="1636"/>
                  <a:pt x="11761" y="1589"/>
                  <a:pt x="11799" y="1596"/>
                </a:cubicBezTo>
                <a:cubicBezTo>
                  <a:pt x="11765" y="1635"/>
                  <a:pt x="11679" y="1642"/>
                  <a:pt x="11690" y="1736"/>
                </a:cubicBezTo>
                <a:cubicBezTo>
                  <a:pt x="11831" y="1761"/>
                  <a:pt x="11923" y="1736"/>
                  <a:pt x="12042" y="1625"/>
                </a:cubicBezTo>
                <a:cubicBezTo>
                  <a:pt x="12061" y="1607"/>
                  <a:pt x="12223" y="1391"/>
                  <a:pt x="12222" y="1391"/>
                </a:cubicBezTo>
                <a:cubicBezTo>
                  <a:pt x="12126" y="1354"/>
                  <a:pt x="11952" y="1272"/>
                  <a:pt x="11858" y="1369"/>
                </a:cubicBezTo>
                <a:cubicBezTo>
                  <a:pt x="11884" y="1388"/>
                  <a:pt x="11887" y="1414"/>
                  <a:pt x="11867" y="1446"/>
                </a:cubicBezTo>
                <a:cubicBezTo>
                  <a:pt x="11798" y="1500"/>
                  <a:pt x="11752" y="1289"/>
                  <a:pt x="11704" y="1540"/>
                </a:cubicBezTo>
                <a:cubicBezTo>
                  <a:pt x="11678" y="1531"/>
                  <a:pt x="11511" y="1089"/>
                  <a:pt x="11476" y="1479"/>
                </a:cubicBezTo>
                <a:cubicBezTo>
                  <a:pt x="11501" y="1477"/>
                  <a:pt x="11546" y="1464"/>
                  <a:pt x="11540" y="1517"/>
                </a:cubicBezTo>
                <a:cubicBezTo>
                  <a:pt x="11536" y="1546"/>
                  <a:pt x="11546" y="1464"/>
                  <a:pt x="11540" y="1517"/>
                </a:cubicBezTo>
                <a:close/>
                <a:moveTo>
                  <a:pt x="12343" y="1561"/>
                </a:moveTo>
                <a:cubicBezTo>
                  <a:pt x="12265" y="1570"/>
                  <a:pt x="12133" y="1594"/>
                  <a:pt x="12080" y="1710"/>
                </a:cubicBezTo>
                <a:cubicBezTo>
                  <a:pt x="12161" y="1774"/>
                  <a:pt x="12265" y="1833"/>
                  <a:pt x="12355" y="1780"/>
                </a:cubicBezTo>
                <a:cubicBezTo>
                  <a:pt x="12461" y="1718"/>
                  <a:pt x="12469" y="1547"/>
                  <a:pt x="12343" y="1561"/>
                </a:cubicBezTo>
                <a:cubicBezTo>
                  <a:pt x="12307" y="1565"/>
                  <a:pt x="12374" y="1558"/>
                  <a:pt x="12343" y="1561"/>
                </a:cubicBezTo>
                <a:close/>
                <a:moveTo>
                  <a:pt x="12410" y="1343"/>
                </a:moveTo>
                <a:cubicBezTo>
                  <a:pt x="12467" y="1514"/>
                  <a:pt x="12652" y="1308"/>
                  <a:pt x="12689" y="1408"/>
                </a:cubicBezTo>
                <a:cubicBezTo>
                  <a:pt x="12756" y="1588"/>
                  <a:pt x="12564" y="1588"/>
                  <a:pt x="12560" y="1740"/>
                </a:cubicBezTo>
                <a:cubicBezTo>
                  <a:pt x="12559" y="1806"/>
                  <a:pt x="12970" y="1815"/>
                  <a:pt x="12882" y="1823"/>
                </a:cubicBezTo>
                <a:cubicBezTo>
                  <a:pt x="13030" y="1809"/>
                  <a:pt x="13368" y="1722"/>
                  <a:pt x="13506" y="1791"/>
                </a:cubicBezTo>
                <a:cubicBezTo>
                  <a:pt x="13589" y="1831"/>
                  <a:pt x="13984" y="1801"/>
                  <a:pt x="13919" y="1685"/>
                </a:cubicBezTo>
                <a:cubicBezTo>
                  <a:pt x="13920" y="1684"/>
                  <a:pt x="14003" y="1641"/>
                  <a:pt x="13980" y="1596"/>
                </a:cubicBezTo>
                <a:cubicBezTo>
                  <a:pt x="13771" y="1178"/>
                  <a:pt x="13157" y="1950"/>
                  <a:pt x="12958" y="1442"/>
                </a:cubicBezTo>
                <a:cubicBezTo>
                  <a:pt x="12992" y="1431"/>
                  <a:pt x="13058" y="1449"/>
                  <a:pt x="13081" y="1404"/>
                </a:cubicBezTo>
                <a:cubicBezTo>
                  <a:pt x="12885" y="1396"/>
                  <a:pt x="12527" y="1042"/>
                  <a:pt x="12348" y="1306"/>
                </a:cubicBezTo>
                <a:cubicBezTo>
                  <a:pt x="12378" y="1305"/>
                  <a:pt x="12395" y="1296"/>
                  <a:pt x="12410" y="1343"/>
                </a:cubicBezTo>
                <a:cubicBezTo>
                  <a:pt x="12442" y="1437"/>
                  <a:pt x="12395" y="1296"/>
                  <a:pt x="12410" y="1343"/>
                </a:cubicBezTo>
                <a:close/>
                <a:moveTo>
                  <a:pt x="12979" y="817"/>
                </a:moveTo>
                <a:cubicBezTo>
                  <a:pt x="13039" y="880"/>
                  <a:pt x="13140" y="853"/>
                  <a:pt x="13207" y="852"/>
                </a:cubicBezTo>
                <a:cubicBezTo>
                  <a:pt x="13084" y="883"/>
                  <a:pt x="12938" y="1062"/>
                  <a:pt x="13163" y="1076"/>
                </a:cubicBezTo>
                <a:cubicBezTo>
                  <a:pt x="13377" y="1089"/>
                  <a:pt x="13572" y="1002"/>
                  <a:pt x="13782" y="958"/>
                </a:cubicBezTo>
                <a:cubicBezTo>
                  <a:pt x="13737" y="967"/>
                  <a:pt x="13584" y="986"/>
                  <a:pt x="13559" y="1099"/>
                </a:cubicBezTo>
                <a:cubicBezTo>
                  <a:pt x="13580" y="1003"/>
                  <a:pt x="13857" y="1306"/>
                  <a:pt x="13649" y="1256"/>
                </a:cubicBezTo>
                <a:cubicBezTo>
                  <a:pt x="13603" y="1244"/>
                  <a:pt x="13628" y="1137"/>
                  <a:pt x="13533" y="1140"/>
                </a:cubicBezTo>
                <a:cubicBezTo>
                  <a:pt x="13468" y="1141"/>
                  <a:pt x="13398" y="1300"/>
                  <a:pt x="13427" y="1300"/>
                </a:cubicBezTo>
                <a:cubicBezTo>
                  <a:pt x="13372" y="1300"/>
                  <a:pt x="13151" y="1319"/>
                  <a:pt x="13130" y="1438"/>
                </a:cubicBezTo>
                <a:cubicBezTo>
                  <a:pt x="13122" y="1478"/>
                  <a:pt x="13969" y="1488"/>
                  <a:pt x="13968" y="1499"/>
                </a:cubicBezTo>
                <a:cubicBezTo>
                  <a:pt x="13938" y="1648"/>
                  <a:pt x="14311" y="1463"/>
                  <a:pt x="14398" y="1368"/>
                </a:cubicBezTo>
                <a:cubicBezTo>
                  <a:pt x="14357" y="1353"/>
                  <a:pt x="14292" y="1384"/>
                  <a:pt x="14260" y="1341"/>
                </a:cubicBezTo>
                <a:cubicBezTo>
                  <a:pt x="14328" y="1202"/>
                  <a:pt x="14429" y="1318"/>
                  <a:pt x="14487" y="1150"/>
                </a:cubicBezTo>
                <a:cubicBezTo>
                  <a:pt x="14506" y="1095"/>
                  <a:pt x="14889" y="1042"/>
                  <a:pt x="14959" y="976"/>
                </a:cubicBezTo>
                <a:cubicBezTo>
                  <a:pt x="14946" y="967"/>
                  <a:pt x="14932" y="942"/>
                  <a:pt x="14913" y="938"/>
                </a:cubicBezTo>
                <a:cubicBezTo>
                  <a:pt x="15062" y="776"/>
                  <a:pt x="15306" y="784"/>
                  <a:pt x="15473" y="712"/>
                </a:cubicBezTo>
                <a:cubicBezTo>
                  <a:pt x="15689" y="619"/>
                  <a:pt x="15909" y="518"/>
                  <a:pt x="16130" y="463"/>
                </a:cubicBezTo>
                <a:cubicBezTo>
                  <a:pt x="16193" y="447"/>
                  <a:pt x="16764" y="265"/>
                  <a:pt x="16765" y="236"/>
                </a:cubicBezTo>
                <a:cubicBezTo>
                  <a:pt x="16780" y="-66"/>
                  <a:pt x="13963" y="274"/>
                  <a:pt x="13714" y="383"/>
                </a:cubicBezTo>
                <a:cubicBezTo>
                  <a:pt x="13768" y="359"/>
                  <a:pt x="13968" y="567"/>
                  <a:pt x="14046" y="575"/>
                </a:cubicBezTo>
                <a:cubicBezTo>
                  <a:pt x="14043" y="577"/>
                  <a:pt x="14036" y="582"/>
                  <a:pt x="14032" y="585"/>
                </a:cubicBezTo>
                <a:cubicBezTo>
                  <a:pt x="14084" y="583"/>
                  <a:pt x="14144" y="588"/>
                  <a:pt x="14191" y="615"/>
                </a:cubicBezTo>
                <a:cubicBezTo>
                  <a:pt x="14055" y="618"/>
                  <a:pt x="13967" y="761"/>
                  <a:pt x="13851" y="771"/>
                </a:cubicBezTo>
                <a:cubicBezTo>
                  <a:pt x="13991" y="759"/>
                  <a:pt x="13756" y="604"/>
                  <a:pt x="13742" y="599"/>
                </a:cubicBezTo>
                <a:cubicBezTo>
                  <a:pt x="13560" y="535"/>
                  <a:pt x="13514" y="377"/>
                  <a:pt x="13306" y="485"/>
                </a:cubicBezTo>
                <a:cubicBezTo>
                  <a:pt x="13258" y="510"/>
                  <a:pt x="12851" y="682"/>
                  <a:pt x="12979" y="817"/>
                </a:cubicBezTo>
                <a:cubicBezTo>
                  <a:pt x="13039" y="880"/>
                  <a:pt x="12960" y="797"/>
                  <a:pt x="12979" y="817"/>
                </a:cubicBezTo>
                <a:close/>
                <a:moveTo>
                  <a:pt x="9956" y="1618"/>
                </a:moveTo>
                <a:cubicBezTo>
                  <a:pt x="9927" y="1633"/>
                  <a:pt x="9879" y="1633"/>
                  <a:pt x="9868" y="1692"/>
                </a:cubicBezTo>
                <a:cubicBezTo>
                  <a:pt x="10060" y="1776"/>
                  <a:pt x="10254" y="1701"/>
                  <a:pt x="10449" y="1719"/>
                </a:cubicBezTo>
                <a:cubicBezTo>
                  <a:pt x="10414" y="1846"/>
                  <a:pt x="10163" y="1702"/>
                  <a:pt x="10102" y="1839"/>
                </a:cubicBezTo>
                <a:cubicBezTo>
                  <a:pt x="10212" y="2004"/>
                  <a:pt x="11297" y="1629"/>
                  <a:pt x="11264" y="1523"/>
                </a:cubicBezTo>
                <a:cubicBezTo>
                  <a:pt x="11241" y="1448"/>
                  <a:pt x="11154" y="1519"/>
                  <a:pt x="11121" y="1520"/>
                </a:cubicBezTo>
                <a:cubicBezTo>
                  <a:pt x="11011" y="1524"/>
                  <a:pt x="11109" y="1406"/>
                  <a:pt x="11112" y="1336"/>
                </a:cubicBezTo>
                <a:cubicBezTo>
                  <a:pt x="11026" y="1349"/>
                  <a:pt x="10944" y="1421"/>
                  <a:pt x="10859" y="1426"/>
                </a:cubicBezTo>
                <a:cubicBezTo>
                  <a:pt x="10881" y="1445"/>
                  <a:pt x="10896" y="1473"/>
                  <a:pt x="10906" y="1509"/>
                </a:cubicBezTo>
                <a:cubicBezTo>
                  <a:pt x="10875" y="1530"/>
                  <a:pt x="10842" y="1541"/>
                  <a:pt x="10809" y="1541"/>
                </a:cubicBezTo>
                <a:cubicBezTo>
                  <a:pt x="10841" y="1552"/>
                  <a:pt x="10868" y="1578"/>
                  <a:pt x="10889" y="1621"/>
                </a:cubicBezTo>
                <a:cubicBezTo>
                  <a:pt x="10849" y="1635"/>
                  <a:pt x="10644" y="1653"/>
                  <a:pt x="10590" y="1617"/>
                </a:cubicBezTo>
                <a:cubicBezTo>
                  <a:pt x="10607" y="1602"/>
                  <a:pt x="10622" y="1580"/>
                  <a:pt x="10634" y="1552"/>
                </a:cubicBezTo>
                <a:cubicBezTo>
                  <a:pt x="10580" y="1475"/>
                  <a:pt x="10519" y="1438"/>
                  <a:pt x="10450" y="1441"/>
                </a:cubicBezTo>
                <a:cubicBezTo>
                  <a:pt x="10531" y="1424"/>
                  <a:pt x="10345" y="1416"/>
                  <a:pt x="10317" y="1424"/>
                </a:cubicBezTo>
                <a:cubicBezTo>
                  <a:pt x="10190" y="1463"/>
                  <a:pt x="10078" y="1555"/>
                  <a:pt x="9956" y="1618"/>
                </a:cubicBezTo>
                <a:cubicBezTo>
                  <a:pt x="9927" y="1633"/>
                  <a:pt x="9966" y="1613"/>
                  <a:pt x="9956" y="1618"/>
                </a:cubicBezTo>
                <a:close/>
                <a:moveTo>
                  <a:pt x="9929" y="1543"/>
                </a:moveTo>
                <a:cubicBezTo>
                  <a:pt x="9974" y="1525"/>
                  <a:pt x="10014" y="1494"/>
                  <a:pt x="10050" y="1451"/>
                </a:cubicBezTo>
                <a:cubicBezTo>
                  <a:pt x="10045" y="1424"/>
                  <a:pt x="9794" y="1559"/>
                  <a:pt x="9801" y="1595"/>
                </a:cubicBezTo>
                <a:cubicBezTo>
                  <a:pt x="9845" y="1591"/>
                  <a:pt x="9888" y="1574"/>
                  <a:pt x="9929" y="1543"/>
                </a:cubicBezTo>
                <a:cubicBezTo>
                  <a:pt x="9998" y="1504"/>
                  <a:pt x="9860" y="1583"/>
                  <a:pt x="9929" y="1543"/>
                </a:cubicBezTo>
                <a:close/>
                <a:moveTo>
                  <a:pt x="8458" y="2722"/>
                </a:moveTo>
                <a:cubicBezTo>
                  <a:pt x="8713" y="2649"/>
                  <a:pt x="8960" y="2539"/>
                  <a:pt x="9190" y="2343"/>
                </a:cubicBezTo>
                <a:cubicBezTo>
                  <a:pt x="9189" y="2344"/>
                  <a:pt x="9188" y="2345"/>
                  <a:pt x="9187" y="2346"/>
                </a:cubicBezTo>
                <a:cubicBezTo>
                  <a:pt x="9193" y="2361"/>
                  <a:pt x="9203" y="2377"/>
                  <a:pt x="9208" y="2394"/>
                </a:cubicBezTo>
                <a:cubicBezTo>
                  <a:pt x="9114" y="2398"/>
                  <a:pt x="9036" y="2443"/>
                  <a:pt x="8963" y="2542"/>
                </a:cubicBezTo>
                <a:cubicBezTo>
                  <a:pt x="9074" y="2554"/>
                  <a:pt x="9184" y="2585"/>
                  <a:pt x="9297" y="2599"/>
                </a:cubicBezTo>
                <a:cubicBezTo>
                  <a:pt x="9255" y="2594"/>
                  <a:pt x="8938" y="2715"/>
                  <a:pt x="8936" y="2706"/>
                </a:cubicBezTo>
                <a:cubicBezTo>
                  <a:pt x="8936" y="2741"/>
                  <a:pt x="8942" y="2774"/>
                  <a:pt x="8956" y="2805"/>
                </a:cubicBezTo>
                <a:cubicBezTo>
                  <a:pt x="9103" y="2745"/>
                  <a:pt x="9448" y="2691"/>
                  <a:pt x="9582" y="2849"/>
                </a:cubicBezTo>
                <a:cubicBezTo>
                  <a:pt x="9551" y="2913"/>
                  <a:pt x="8856" y="2882"/>
                  <a:pt x="8862" y="2949"/>
                </a:cubicBezTo>
                <a:cubicBezTo>
                  <a:pt x="8874" y="3176"/>
                  <a:pt x="9180" y="3102"/>
                  <a:pt x="9149" y="3199"/>
                </a:cubicBezTo>
                <a:cubicBezTo>
                  <a:pt x="9065" y="3472"/>
                  <a:pt x="9738" y="3231"/>
                  <a:pt x="9834" y="3203"/>
                </a:cubicBezTo>
                <a:cubicBezTo>
                  <a:pt x="9865" y="3194"/>
                  <a:pt x="10026" y="3043"/>
                  <a:pt x="10058" y="3095"/>
                </a:cubicBezTo>
                <a:cubicBezTo>
                  <a:pt x="10131" y="3210"/>
                  <a:pt x="10234" y="3208"/>
                  <a:pt x="10328" y="3224"/>
                </a:cubicBezTo>
                <a:cubicBezTo>
                  <a:pt x="10400" y="3254"/>
                  <a:pt x="10469" y="3241"/>
                  <a:pt x="10535" y="3183"/>
                </a:cubicBezTo>
                <a:cubicBezTo>
                  <a:pt x="10533" y="3091"/>
                  <a:pt x="10553" y="3026"/>
                  <a:pt x="10596" y="2990"/>
                </a:cubicBezTo>
                <a:cubicBezTo>
                  <a:pt x="10666" y="2990"/>
                  <a:pt x="10750" y="3100"/>
                  <a:pt x="10786" y="2926"/>
                </a:cubicBezTo>
                <a:cubicBezTo>
                  <a:pt x="10764" y="2916"/>
                  <a:pt x="10516" y="2683"/>
                  <a:pt x="10523" y="2679"/>
                </a:cubicBezTo>
                <a:cubicBezTo>
                  <a:pt x="10641" y="2630"/>
                  <a:pt x="10784" y="2190"/>
                  <a:pt x="10609" y="2151"/>
                </a:cubicBezTo>
                <a:cubicBezTo>
                  <a:pt x="10498" y="2126"/>
                  <a:pt x="10454" y="2148"/>
                  <a:pt x="10396" y="2332"/>
                </a:cubicBezTo>
                <a:cubicBezTo>
                  <a:pt x="10338" y="2519"/>
                  <a:pt x="10278" y="2435"/>
                  <a:pt x="10222" y="2522"/>
                </a:cubicBezTo>
                <a:cubicBezTo>
                  <a:pt x="10476" y="2095"/>
                  <a:pt x="10069" y="2345"/>
                  <a:pt x="10009" y="2333"/>
                </a:cubicBezTo>
                <a:cubicBezTo>
                  <a:pt x="10021" y="2307"/>
                  <a:pt x="10032" y="2281"/>
                  <a:pt x="10044" y="2255"/>
                </a:cubicBezTo>
                <a:cubicBezTo>
                  <a:pt x="10057" y="2163"/>
                  <a:pt x="9691" y="2285"/>
                  <a:pt x="9691" y="2285"/>
                </a:cubicBezTo>
                <a:cubicBezTo>
                  <a:pt x="9712" y="2219"/>
                  <a:pt x="9831" y="2217"/>
                  <a:pt x="9823" y="2128"/>
                </a:cubicBezTo>
                <a:cubicBezTo>
                  <a:pt x="9715" y="2115"/>
                  <a:pt x="9720" y="1894"/>
                  <a:pt x="9581" y="1939"/>
                </a:cubicBezTo>
                <a:cubicBezTo>
                  <a:pt x="9442" y="1983"/>
                  <a:pt x="9346" y="1886"/>
                  <a:pt x="9211" y="1897"/>
                </a:cubicBezTo>
                <a:cubicBezTo>
                  <a:pt x="9072" y="1909"/>
                  <a:pt x="8936" y="1863"/>
                  <a:pt x="8874" y="2049"/>
                </a:cubicBezTo>
                <a:cubicBezTo>
                  <a:pt x="8829" y="2186"/>
                  <a:pt x="8709" y="2205"/>
                  <a:pt x="8630" y="2247"/>
                </a:cubicBezTo>
                <a:cubicBezTo>
                  <a:pt x="8639" y="2268"/>
                  <a:pt x="8634" y="2283"/>
                  <a:pt x="8637" y="2305"/>
                </a:cubicBezTo>
                <a:cubicBezTo>
                  <a:pt x="8541" y="2315"/>
                  <a:pt x="8399" y="2404"/>
                  <a:pt x="8326" y="2501"/>
                </a:cubicBezTo>
                <a:cubicBezTo>
                  <a:pt x="8414" y="2519"/>
                  <a:pt x="8476" y="2553"/>
                  <a:pt x="8458" y="2722"/>
                </a:cubicBezTo>
                <a:cubicBezTo>
                  <a:pt x="8561" y="2693"/>
                  <a:pt x="8476" y="2553"/>
                  <a:pt x="8458" y="2722"/>
                </a:cubicBezTo>
                <a:close/>
                <a:moveTo>
                  <a:pt x="10788" y="2920"/>
                </a:moveTo>
                <a:cubicBezTo>
                  <a:pt x="10788" y="2922"/>
                  <a:pt x="10787" y="2924"/>
                  <a:pt x="10786" y="2926"/>
                </a:cubicBezTo>
                <a:cubicBezTo>
                  <a:pt x="10787" y="2926"/>
                  <a:pt x="10788" y="2927"/>
                  <a:pt x="10788" y="2927"/>
                </a:cubicBezTo>
                <a:lnTo>
                  <a:pt x="10788" y="2920"/>
                </a:lnTo>
                <a:cubicBezTo>
                  <a:pt x="10788" y="2922"/>
                  <a:pt x="10788" y="2920"/>
                  <a:pt x="10788" y="2920"/>
                </a:cubicBezTo>
                <a:close/>
                <a:moveTo>
                  <a:pt x="14845" y="3703"/>
                </a:moveTo>
                <a:cubicBezTo>
                  <a:pt x="14830" y="3644"/>
                  <a:pt x="14818" y="3583"/>
                  <a:pt x="14809" y="3521"/>
                </a:cubicBezTo>
                <a:cubicBezTo>
                  <a:pt x="14759" y="3396"/>
                  <a:pt x="14636" y="3491"/>
                  <a:pt x="14569" y="3423"/>
                </a:cubicBezTo>
                <a:cubicBezTo>
                  <a:pt x="14417" y="3268"/>
                  <a:pt x="14634" y="3177"/>
                  <a:pt x="14687" y="3172"/>
                </a:cubicBezTo>
                <a:cubicBezTo>
                  <a:pt x="14685" y="3065"/>
                  <a:pt x="14562" y="3082"/>
                  <a:pt x="14562" y="3077"/>
                </a:cubicBezTo>
                <a:cubicBezTo>
                  <a:pt x="14566" y="2987"/>
                  <a:pt x="14661" y="3020"/>
                  <a:pt x="14691" y="3017"/>
                </a:cubicBezTo>
                <a:cubicBezTo>
                  <a:pt x="14715" y="2752"/>
                  <a:pt x="14458" y="2797"/>
                  <a:pt x="14398" y="2674"/>
                </a:cubicBezTo>
                <a:cubicBezTo>
                  <a:pt x="14297" y="2466"/>
                  <a:pt x="14274" y="2638"/>
                  <a:pt x="14138" y="2603"/>
                </a:cubicBezTo>
                <a:cubicBezTo>
                  <a:pt x="14105" y="2594"/>
                  <a:pt x="14091" y="2278"/>
                  <a:pt x="13930" y="2278"/>
                </a:cubicBezTo>
                <a:cubicBezTo>
                  <a:pt x="14160" y="2286"/>
                  <a:pt x="13539" y="1693"/>
                  <a:pt x="13605" y="2213"/>
                </a:cubicBezTo>
                <a:cubicBezTo>
                  <a:pt x="13613" y="2280"/>
                  <a:pt x="13730" y="2294"/>
                  <a:pt x="13757" y="2284"/>
                </a:cubicBezTo>
                <a:cubicBezTo>
                  <a:pt x="13706" y="2303"/>
                  <a:pt x="13443" y="2317"/>
                  <a:pt x="13420" y="2417"/>
                </a:cubicBezTo>
                <a:cubicBezTo>
                  <a:pt x="13454" y="2272"/>
                  <a:pt x="13709" y="1960"/>
                  <a:pt x="13401" y="2025"/>
                </a:cubicBezTo>
                <a:cubicBezTo>
                  <a:pt x="13347" y="2036"/>
                  <a:pt x="12807" y="2150"/>
                  <a:pt x="12973" y="2372"/>
                </a:cubicBezTo>
                <a:cubicBezTo>
                  <a:pt x="12938" y="2360"/>
                  <a:pt x="12807" y="2406"/>
                  <a:pt x="12832" y="2524"/>
                </a:cubicBezTo>
                <a:cubicBezTo>
                  <a:pt x="12710" y="2551"/>
                  <a:pt x="12996" y="2011"/>
                  <a:pt x="13152" y="2009"/>
                </a:cubicBezTo>
                <a:cubicBezTo>
                  <a:pt x="12916" y="2012"/>
                  <a:pt x="12718" y="2051"/>
                  <a:pt x="12507" y="2247"/>
                </a:cubicBezTo>
                <a:cubicBezTo>
                  <a:pt x="12356" y="2388"/>
                  <a:pt x="12233" y="2628"/>
                  <a:pt x="12496" y="2640"/>
                </a:cubicBezTo>
                <a:cubicBezTo>
                  <a:pt x="12501" y="2651"/>
                  <a:pt x="12507" y="2672"/>
                  <a:pt x="12508" y="2684"/>
                </a:cubicBezTo>
                <a:cubicBezTo>
                  <a:pt x="12039" y="2720"/>
                  <a:pt x="12531" y="2917"/>
                  <a:pt x="12735" y="2949"/>
                </a:cubicBezTo>
                <a:cubicBezTo>
                  <a:pt x="12874" y="2971"/>
                  <a:pt x="13393" y="3167"/>
                  <a:pt x="13399" y="2806"/>
                </a:cubicBezTo>
                <a:cubicBezTo>
                  <a:pt x="13466" y="2814"/>
                  <a:pt x="13468" y="2945"/>
                  <a:pt x="13483" y="3002"/>
                </a:cubicBezTo>
                <a:cubicBezTo>
                  <a:pt x="13510" y="2983"/>
                  <a:pt x="13523" y="2978"/>
                  <a:pt x="13552" y="3004"/>
                </a:cubicBezTo>
                <a:cubicBezTo>
                  <a:pt x="13544" y="3015"/>
                  <a:pt x="13540" y="3024"/>
                  <a:pt x="13526" y="3022"/>
                </a:cubicBezTo>
                <a:cubicBezTo>
                  <a:pt x="13583" y="3103"/>
                  <a:pt x="13975" y="3558"/>
                  <a:pt x="13787" y="3676"/>
                </a:cubicBezTo>
                <a:cubicBezTo>
                  <a:pt x="13689" y="3737"/>
                  <a:pt x="13620" y="3857"/>
                  <a:pt x="13513" y="3899"/>
                </a:cubicBezTo>
                <a:cubicBezTo>
                  <a:pt x="13386" y="3949"/>
                  <a:pt x="13559" y="4129"/>
                  <a:pt x="13451" y="4130"/>
                </a:cubicBezTo>
                <a:cubicBezTo>
                  <a:pt x="13251" y="4132"/>
                  <a:pt x="13070" y="4129"/>
                  <a:pt x="12906" y="4244"/>
                </a:cubicBezTo>
                <a:cubicBezTo>
                  <a:pt x="12617" y="4449"/>
                  <a:pt x="13323" y="4431"/>
                  <a:pt x="13292" y="4325"/>
                </a:cubicBezTo>
                <a:cubicBezTo>
                  <a:pt x="13296" y="4354"/>
                  <a:pt x="13301" y="4384"/>
                  <a:pt x="13305" y="4414"/>
                </a:cubicBezTo>
                <a:cubicBezTo>
                  <a:pt x="13334" y="4386"/>
                  <a:pt x="13513" y="4535"/>
                  <a:pt x="13543" y="4612"/>
                </a:cubicBezTo>
                <a:cubicBezTo>
                  <a:pt x="13561" y="4658"/>
                  <a:pt x="13446" y="4615"/>
                  <a:pt x="13484" y="4762"/>
                </a:cubicBezTo>
                <a:cubicBezTo>
                  <a:pt x="13504" y="4844"/>
                  <a:pt x="13682" y="4932"/>
                  <a:pt x="13705" y="4822"/>
                </a:cubicBezTo>
                <a:cubicBezTo>
                  <a:pt x="13671" y="4983"/>
                  <a:pt x="13904" y="5050"/>
                  <a:pt x="13968" y="5073"/>
                </a:cubicBezTo>
                <a:cubicBezTo>
                  <a:pt x="14189" y="5151"/>
                  <a:pt x="13892" y="4680"/>
                  <a:pt x="13879" y="4622"/>
                </a:cubicBezTo>
                <a:cubicBezTo>
                  <a:pt x="14050" y="4744"/>
                  <a:pt x="14339" y="5017"/>
                  <a:pt x="14391" y="4535"/>
                </a:cubicBezTo>
                <a:cubicBezTo>
                  <a:pt x="14398" y="4469"/>
                  <a:pt x="14359" y="4290"/>
                  <a:pt x="14325" y="4275"/>
                </a:cubicBezTo>
                <a:cubicBezTo>
                  <a:pt x="14117" y="4185"/>
                  <a:pt x="14320" y="4031"/>
                  <a:pt x="14265" y="3892"/>
                </a:cubicBezTo>
                <a:cubicBezTo>
                  <a:pt x="14331" y="3906"/>
                  <a:pt x="14429" y="3807"/>
                  <a:pt x="14451" y="3995"/>
                </a:cubicBezTo>
                <a:cubicBezTo>
                  <a:pt x="14473" y="3993"/>
                  <a:pt x="14497" y="3999"/>
                  <a:pt x="14519" y="4006"/>
                </a:cubicBezTo>
                <a:cubicBezTo>
                  <a:pt x="14394" y="4217"/>
                  <a:pt x="14802" y="4398"/>
                  <a:pt x="14726" y="4048"/>
                </a:cubicBezTo>
                <a:cubicBezTo>
                  <a:pt x="14755" y="4180"/>
                  <a:pt x="14950" y="3962"/>
                  <a:pt x="14989" y="3922"/>
                </a:cubicBezTo>
                <a:cubicBezTo>
                  <a:pt x="15173" y="3728"/>
                  <a:pt x="14884" y="3767"/>
                  <a:pt x="14845" y="3703"/>
                </a:cubicBezTo>
                <a:cubicBezTo>
                  <a:pt x="14822" y="3666"/>
                  <a:pt x="14895" y="3785"/>
                  <a:pt x="14845" y="3703"/>
                </a:cubicBezTo>
                <a:close/>
                <a:moveTo>
                  <a:pt x="14709" y="9160"/>
                </a:moveTo>
                <a:cubicBezTo>
                  <a:pt x="14617" y="9033"/>
                  <a:pt x="14757" y="8993"/>
                  <a:pt x="14735" y="8951"/>
                </a:cubicBezTo>
                <a:cubicBezTo>
                  <a:pt x="14705" y="8936"/>
                  <a:pt x="14678" y="8912"/>
                  <a:pt x="14654" y="8877"/>
                </a:cubicBezTo>
                <a:cubicBezTo>
                  <a:pt x="14645" y="8834"/>
                  <a:pt x="14712" y="8712"/>
                  <a:pt x="14720" y="8737"/>
                </a:cubicBezTo>
                <a:cubicBezTo>
                  <a:pt x="14673" y="8602"/>
                  <a:pt x="14427" y="8759"/>
                  <a:pt x="14423" y="8631"/>
                </a:cubicBezTo>
                <a:cubicBezTo>
                  <a:pt x="14420" y="8551"/>
                  <a:pt x="14494" y="8592"/>
                  <a:pt x="14491" y="8520"/>
                </a:cubicBezTo>
                <a:cubicBezTo>
                  <a:pt x="14489" y="8427"/>
                  <a:pt x="14265" y="8564"/>
                  <a:pt x="14263" y="8596"/>
                </a:cubicBezTo>
                <a:cubicBezTo>
                  <a:pt x="14276" y="8366"/>
                  <a:pt x="14607" y="8284"/>
                  <a:pt x="14588" y="8067"/>
                </a:cubicBezTo>
                <a:cubicBezTo>
                  <a:pt x="14565" y="8063"/>
                  <a:pt x="14543" y="8064"/>
                  <a:pt x="14521" y="8070"/>
                </a:cubicBezTo>
                <a:cubicBezTo>
                  <a:pt x="14776" y="7847"/>
                  <a:pt x="14659" y="7551"/>
                  <a:pt x="14538" y="7316"/>
                </a:cubicBezTo>
                <a:cubicBezTo>
                  <a:pt x="14743" y="7252"/>
                  <a:pt x="14251" y="6972"/>
                  <a:pt x="14256" y="6975"/>
                </a:cubicBezTo>
                <a:cubicBezTo>
                  <a:pt x="14276" y="6839"/>
                  <a:pt x="14185" y="6792"/>
                  <a:pt x="14146" y="6708"/>
                </a:cubicBezTo>
                <a:cubicBezTo>
                  <a:pt x="14293" y="6548"/>
                  <a:pt x="14221" y="6508"/>
                  <a:pt x="14189" y="6241"/>
                </a:cubicBezTo>
                <a:cubicBezTo>
                  <a:pt x="14155" y="6035"/>
                  <a:pt x="14161" y="5747"/>
                  <a:pt x="14078" y="5572"/>
                </a:cubicBezTo>
                <a:cubicBezTo>
                  <a:pt x="14009" y="5430"/>
                  <a:pt x="13720" y="5958"/>
                  <a:pt x="13655" y="6014"/>
                </a:cubicBezTo>
                <a:cubicBezTo>
                  <a:pt x="13467" y="6177"/>
                  <a:pt x="13538" y="5901"/>
                  <a:pt x="13365" y="5914"/>
                </a:cubicBezTo>
                <a:cubicBezTo>
                  <a:pt x="13393" y="5777"/>
                  <a:pt x="13582" y="5311"/>
                  <a:pt x="13382" y="5311"/>
                </a:cubicBezTo>
                <a:cubicBezTo>
                  <a:pt x="13337" y="5205"/>
                  <a:pt x="13181" y="4950"/>
                  <a:pt x="13074" y="4950"/>
                </a:cubicBezTo>
                <a:cubicBezTo>
                  <a:pt x="12932" y="4950"/>
                  <a:pt x="12559" y="4824"/>
                  <a:pt x="12498" y="5066"/>
                </a:cubicBezTo>
                <a:cubicBezTo>
                  <a:pt x="12436" y="5312"/>
                  <a:pt x="12366" y="5348"/>
                  <a:pt x="12232" y="5505"/>
                </a:cubicBezTo>
                <a:cubicBezTo>
                  <a:pt x="12278" y="5508"/>
                  <a:pt x="12342" y="5589"/>
                  <a:pt x="12376" y="5589"/>
                </a:cubicBezTo>
                <a:cubicBezTo>
                  <a:pt x="12386" y="5589"/>
                  <a:pt x="12082" y="5973"/>
                  <a:pt x="12079" y="5992"/>
                </a:cubicBezTo>
                <a:cubicBezTo>
                  <a:pt x="12065" y="6088"/>
                  <a:pt x="12148" y="6179"/>
                  <a:pt x="12170" y="6244"/>
                </a:cubicBezTo>
                <a:cubicBezTo>
                  <a:pt x="12230" y="6420"/>
                  <a:pt x="12126" y="6638"/>
                  <a:pt x="12052" y="6744"/>
                </a:cubicBezTo>
                <a:cubicBezTo>
                  <a:pt x="11913" y="6941"/>
                  <a:pt x="11636" y="6905"/>
                  <a:pt x="11529" y="7118"/>
                </a:cubicBezTo>
                <a:cubicBezTo>
                  <a:pt x="11488" y="7201"/>
                  <a:pt x="11474" y="7527"/>
                  <a:pt x="11462" y="7635"/>
                </a:cubicBezTo>
                <a:cubicBezTo>
                  <a:pt x="11441" y="7818"/>
                  <a:pt x="11395" y="7837"/>
                  <a:pt x="11343" y="7990"/>
                </a:cubicBezTo>
                <a:cubicBezTo>
                  <a:pt x="11289" y="7895"/>
                  <a:pt x="11238" y="8061"/>
                  <a:pt x="11184" y="8067"/>
                </a:cubicBezTo>
                <a:cubicBezTo>
                  <a:pt x="11057" y="8067"/>
                  <a:pt x="11066" y="7164"/>
                  <a:pt x="11251" y="7164"/>
                </a:cubicBezTo>
                <a:lnTo>
                  <a:pt x="11266" y="7164"/>
                </a:lnTo>
                <a:lnTo>
                  <a:pt x="11283" y="7016"/>
                </a:lnTo>
                <a:cubicBezTo>
                  <a:pt x="11094" y="6863"/>
                  <a:pt x="10853" y="6979"/>
                  <a:pt x="10681" y="6719"/>
                </a:cubicBezTo>
                <a:cubicBezTo>
                  <a:pt x="10511" y="6465"/>
                  <a:pt x="10435" y="6343"/>
                  <a:pt x="10189" y="6421"/>
                </a:cubicBezTo>
                <a:lnTo>
                  <a:pt x="10260" y="5959"/>
                </a:lnTo>
                <a:lnTo>
                  <a:pt x="10095" y="5959"/>
                </a:lnTo>
                <a:cubicBezTo>
                  <a:pt x="10151" y="5660"/>
                  <a:pt x="10333" y="5500"/>
                  <a:pt x="10477" y="5337"/>
                </a:cubicBezTo>
                <a:cubicBezTo>
                  <a:pt x="10523" y="5292"/>
                  <a:pt x="10894" y="4998"/>
                  <a:pt x="10896" y="4941"/>
                </a:cubicBezTo>
                <a:cubicBezTo>
                  <a:pt x="10959" y="4928"/>
                  <a:pt x="11163" y="4901"/>
                  <a:pt x="11122" y="4713"/>
                </a:cubicBezTo>
                <a:cubicBezTo>
                  <a:pt x="11227" y="4726"/>
                  <a:pt x="11873" y="4466"/>
                  <a:pt x="11831" y="4221"/>
                </a:cubicBezTo>
                <a:cubicBezTo>
                  <a:pt x="11864" y="4202"/>
                  <a:pt x="11899" y="4192"/>
                  <a:pt x="11931" y="4166"/>
                </a:cubicBezTo>
                <a:cubicBezTo>
                  <a:pt x="11885" y="4242"/>
                  <a:pt x="11632" y="4531"/>
                  <a:pt x="11610" y="4604"/>
                </a:cubicBezTo>
                <a:cubicBezTo>
                  <a:pt x="11666" y="4619"/>
                  <a:pt x="11731" y="4582"/>
                  <a:pt x="11790" y="4586"/>
                </a:cubicBezTo>
                <a:cubicBezTo>
                  <a:pt x="11799" y="4643"/>
                  <a:pt x="11765" y="4669"/>
                  <a:pt x="11764" y="4719"/>
                </a:cubicBezTo>
                <a:cubicBezTo>
                  <a:pt x="11882" y="4755"/>
                  <a:pt x="12100" y="4427"/>
                  <a:pt x="12194" y="4524"/>
                </a:cubicBezTo>
                <a:cubicBezTo>
                  <a:pt x="12189" y="4519"/>
                  <a:pt x="12517" y="4797"/>
                  <a:pt x="12468" y="4545"/>
                </a:cubicBezTo>
                <a:cubicBezTo>
                  <a:pt x="12458" y="4494"/>
                  <a:pt x="12362" y="4471"/>
                  <a:pt x="12346" y="4511"/>
                </a:cubicBezTo>
                <a:cubicBezTo>
                  <a:pt x="12443" y="4268"/>
                  <a:pt x="12176" y="4299"/>
                  <a:pt x="12160" y="4129"/>
                </a:cubicBezTo>
                <a:cubicBezTo>
                  <a:pt x="12135" y="4142"/>
                  <a:pt x="12110" y="4155"/>
                  <a:pt x="12086" y="4168"/>
                </a:cubicBezTo>
                <a:cubicBezTo>
                  <a:pt x="12088" y="4121"/>
                  <a:pt x="12095" y="4077"/>
                  <a:pt x="12108" y="4035"/>
                </a:cubicBezTo>
                <a:cubicBezTo>
                  <a:pt x="12091" y="4025"/>
                  <a:pt x="12073" y="4026"/>
                  <a:pt x="12055" y="4033"/>
                </a:cubicBezTo>
                <a:cubicBezTo>
                  <a:pt x="12064" y="4008"/>
                  <a:pt x="12065" y="3982"/>
                  <a:pt x="12058" y="3954"/>
                </a:cubicBezTo>
                <a:cubicBezTo>
                  <a:pt x="12123" y="3937"/>
                  <a:pt x="12112" y="4012"/>
                  <a:pt x="12172" y="4034"/>
                </a:cubicBezTo>
                <a:cubicBezTo>
                  <a:pt x="12209" y="4153"/>
                  <a:pt x="12359" y="4254"/>
                  <a:pt x="12315" y="4049"/>
                </a:cubicBezTo>
                <a:cubicBezTo>
                  <a:pt x="12331" y="4043"/>
                  <a:pt x="12343" y="4028"/>
                  <a:pt x="12350" y="4004"/>
                </a:cubicBezTo>
                <a:cubicBezTo>
                  <a:pt x="12448" y="4054"/>
                  <a:pt x="12868" y="3767"/>
                  <a:pt x="12772" y="3542"/>
                </a:cubicBezTo>
                <a:lnTo>
                  <a:pt x="12798" y="3528"/>
                </a:lnTo>
                <a:cubicBezTo>
                  <a:pt x="12795" y="3501"/>
                  <a:pt x="12790" y="3469"/>
                  <a:pt x="12782" y="3445"/>
                </a:cubicBezTo>
                <a:cubicBezTo>
                  <a:pt x="12837" y="3455"/>
                  <a:pt x="12967" y="3438"/>
                  <a:pt x="12958" y="3307"/>
                </a:cubicBezTo>
                <a:cubicBezTo>
                  <a:pt x="12957" y="3286"/>
                  <a:pt x="12912" y="3085"/>
                  <a:pt x="12912" y="3127"/>
                </a:cubicBezTo>
                <a:cubicBezTo>
                  <a:pt x="12847" y="2986"/>
                  <a:pt x="12622" y="2945"/>
                  <a:pt x="12525" y="3031"/>
                </a:cubicBezTo>
                <a:cubicBezTo>
                  <a:pt x="12489" y="3062"/>
                  <a:pt x="12429" y="3255"/>
                  <a:pt x="12447" y="3255"/>
                </a:cubicBezTo>
                <a:cubicBezTo>
                  <a:pt x="12403" y="3310"/>
                  <a:pt x="12326" y="3392"/>
                  <a:pt x="12276" y="3456"/>
                </a:cubicBezTo>
                <a:cubicBezTo>
                  <a:pt x="12218" y="3448"/>
                  <a:pt x="12089" y="3491"/>
                  <a:pt x="12104" y="3620"/>
                </a:cubicBezTo>
                <a:cubicBezTo>
                  <a:pt x="11972" y="3754"/>
                  <a:pt x="12055" y="3511"/>
                  <a:pt x="12053" y="3550"/>
                </a:cubicBezTo>
                <a:cubicBezTo>
                  <a:pt x="12194" y="3550"/>
                  <a:pt x="12175" y="2901"/>
                  <a:pt x="11880" y="3290"/>
                </a:cubicBezTo>
                <a:cubicBezTo>
                  <a:pt x="11885" y="3266"/>
                  <a:pt x="11886" y="3242"/>
                  <a:pt x="11883" y="3218"/>
                </a:cubicBezTo>
                <a:cubicBezTo>
                  <a:pt x="11937" y="3192"/>
                  <a:pt x="11962" y="3160"/>
                  <a:pt x="11962" y="3116"/>
                </a:cubicBezTo>
                <a:cubicBezTo>
                  <a:pt x="11960" y="3072"/>
                  <a:pt x="11940" y="3025"/>
                  <a:pt x="11890" y="3023"/>
                </a:cubicBezTo>
                <a:cubicBezTo>
                  <a:pt x="11973" y="2946"/>
                  <a:pt x="11928" y="2887"/>
                  <a:pt x="11897" y="2792"/>
                </a:cubicBezTo>
                <a:cubicBezTo>
                  <a:pt x="11923" y="2686"/>
                  <a:pt x="11966" y="2648"/>
                  <a:pt x="11896" y="2538"/>
                </a:cubicBezTo>
                <a:cubicBezTo>
                  <a:pt x="12155" y="2423"/>
                  <a:pt x="12414" y="2194"/>
                  <a:pt x="12683" y="2064"/>
                </a:cubicBezTo>
                <a:cubicBezTo>
                  <a:pt x="12497" y="1923"/>
                  <a:pt x="12275" y="1832"/>
                  <a:pt x="12074" y="1942"/>
                </a:cubicBezTo>
                <a:cubicBezTo>
                  <a:pt x="11870" y="2053"/>
                  <a:pt x="11809" y="2410"/>
                  <a:pt x="11617" y="2516"/>
                </a:cubicBezTo>
                <a:cubicBezTo>
                  <a:pt x="11637" y="2485"/>
                  <a:pt x="11711" y="2388"/>
                  <a:pt x="11713" y="2336"/>
                </a:cubicBezTo>
                <a:cubicBezTo>
                  <a:pt x="11702" y="2340"/>
                  <a:pt x="11686" y="2329"/>
                  <a:pt x="11677" y="2329"/>
                </a:cubicBezTo>
                <a:cubicBezTo>
                  <a:pt x="11686" y="2307"/>
                  <a:pt x="11682" y="2293"/>
                  <a:pt x="11685" y="2269"/>
                </a:cubicBezTo>
                <a:cubicBezTo>
                  <a:pt x="11662" y="2273"/>
                  <a:pt x="11644" y="2265"/>
                  <a:pt x="11630" y="2243"/>
                </a:cubicBezTo>
                <a:cubicBezTo>
                  <a:pt x="11658" y="2212"/>
                  <a:pt x="11851" y="2141"/>
                  <a:pt x="11835" y="2053"/>
                </a:cubicBezTo>
                <a:cubicBezTo>
                  <a:pt x="11814" y="1936"/>
                  <a:pt x="11510" y="2066"/>
                  <a:pt x="11468" y="2073"/>
                </a:cubicBezTo>
                <a:cubicBezTo>
                  <a:pt x="11212" y="2115"/>
                  <a:pt x="11441" y="2211"/>
                  <a:pt x="11298" y="2321"/>
                </a:cubicBezTo>
                <a:cubicBezTo>
                  <a:pt x="11252" y="2357"/>
                  <a:pt x="11067" y="2097"/>
                  <a:pt x="11074" y="2352"/>
                </a:cubicBezTo>
                <a:cubicBezTo>
                  <a:pt x="11077" y="2447"/>
                  <a:pt x="11215" y="2513"/>
                  <a:pt x="11244" y="2664"/>
                </a:cubicBezTo>
                <a:cubicBezTo>
                  <a:pt x="11346" y="2689"/>
                  <a:pt x="11433" y="2586"/>
                  <a:pt x="11533" y="2565"/>
                </a:cubicBezTo>
                <a:cubicBezTo>
                  <a:pt x="11355" y="2678"/>
                  <a:pt x="11253" y="2955"/>
                  <a:pt x="11404" y="3165"/>
                </a:cubicBezTo>
                <a:cubicBezTo>
                  <a:pt x="11351" y="3210"/>
                  <a:pt x="11314" y="3245"/>
                  <a:pt x="11310" y="3351"/>
                </a:cubicBezTo>
                <a:lnTo>
                  <a:pt x="11336" y="3364"/>
                </a:lnTo>
                <a:cubicBezTo>
                  <a:pt x="11179" y="3430"/>
                  <a:pt x="11148" y="3493"/>
                  <a:pt x="11033" y="3630"/>
                </a:cubicBezTo>
                <a:cubicBezTo>
                  <a:pt x="11033" y="3630"/>
                  <a:pt x="11033" y="3630"/>
                  <a:pt x="11033" y="3630"/>
                </a:cubicBezTo>
                <a:cubicBezTo>
                  <a:pt x="11061" y="3545"/>
                  <a:pt x="11117" y="3452"/>
                  <a:pt x="11050" y="3363"/>
                </a:cubicBezTo>
                <a:cubicBezTo>
                  <a:pt x="11125" y="3368"/>
                  <a:pt x="11195" y="3337"/>
                  <a:pt x="11259" y="3272"/>
                </a:cubicBezTo>
                <a:cubicBezTo>
                  <a:pt x="11272" y="3258"/>
                  <a:pt x="11117" y="3018"/>
                  <a:pt x="11091" y="3018"/>
                </a:cubicBezTo>
                <a:cubicBezTo>
                  <a:pt x="11053" y="3018"/>
                  <a:pt x="10830" y="3190"/>
                  <a:pt x="10806" y="3256"/>
                </a:cubicBezTo>
                <a:cubicBezTo>
                  <a:pt x="10845" y="3272"/>
                  <a:pt x="10884" y="3290"/>
                  <a:pt x="10923" y="3309"/>
                </a:cubicBezTo>
                <a:cubicBezTo>
                  <a:pt x="10787" y="3310"/>
                  <a:pt x="10724" y="3477"/>
                  <a:pt x="10581" y="3471"/>
                </a:cubicBezTo>
                <a:cubicBezTo>
                  <a:pt x="10453" y="3498"/>
                  <a:pt x="10173" y="3554"/>
                  <a:pt x="10078" y="3374"/>
                </a:cubicBezTo>
                <a:cubicBezTo>
                  <a:pt x="10185" y="3130"/>
                  <a:pt x="9473" y="3169"/>
                  <a:pt x="9617" y="3516"/>
                </a:cubicBezTo>
                <a:cubicBezTo>
                  <a:pt x="9529" y="3631"/>
                  <a:pt x="9460" y="3480"/>
                  <a:pt x="9368" y="3462"/>
                </a:cubicBezTo>
                <a:cubicBezTo>
                  <a:pt x="9213" y="3481"/>
                  <a:pt x="9060" y="3554"/>
                  <a:pt x="8904" y="3532"/>
                </a:cubicBezTo>
                <a:cubicBezTo>
                  <a:pt x="9137" y="3401"/>
                  <a:pt x="9054" y="3181"/>
                  <a:pt x="8833" y="3214"/>
                </a:cubicBezTo>
                <a:cubicBezTo>
                  <a:pt x="8716" y="3230"/>
                  <a:pt x="8605" y="3153"/>
                  <a:pt x="8498" y="3083"/>
                </a:cubicBezTo>
                <a:cubicBezTo>
                  <a:pt x="8301" y="2955"/>
                  <a:pt x="8276" y="3049"/>
                  <a:pt x="8098" y="3063"/>
                </a:cubicBezTo>
                <a:cubicBezTo>
                  <a:pt x="8243" y="2744"/>
                  <a:pt x="7844" y="3070"/>
                  <a:pt x="7824" y="3072"/>
                </a:cubicBezTo>
                <a:cubicBezTo>
                  <a:pt x="7802" y="3026"/>
                  <a:pt x="7857" y="2925"/>
                  <a:pt x="7822" y="2862"/>
                </a:cubicBezTo>
                <a:cubicBezTo>
                  <a:pt x="7765" y="2758"/>
                  <a:pt x="7615" y="2889"/>
                  <a:pt x="7553" y="2920"/>
                </a:cubicBezTo>
                <a:cubicBezTo>
                  <a:pt x="7482" y="2703"/>
                  <a:pt x="7200" y="3025"/>
                  <a:pt x="7120" y="3025"/>
                </a:cubicBezTo>
                <a:cubicBezTo>
                  <a:pt x="7038" y="3025"/>
                  <a:pt x="6962" y="3004"/>
                  <a:pt x="6879" y="3011"/>
                </a:cubicBezTo>
                <a:cubicBezTo>
                  <a:pt x="6761" y="3020"/>
                  <a:pt x="6643" y="3147"/>
                  <a:pt x="6540" y="3158"/>
                </a:cubicBezTo>
                <a:cubicBezTo>
                  <a:pt x="6435" y="3288"/>
                  <a:pt x="6241" y="2969"/>
                  <a:pt x="6102" y="3002"/>
                </a:cubicBezTo>
                <a:cubicBezTo>
                  <a:pt x="5987" y="2699"/>
                  <a:pt x="5301" y="2658"/>
                  <a:pt x="5108" y="2660"/>
                </a:cubicBezTo>
                <a:lnTo>
                  <a:pt x="5166" y="2595"/>
                </a:lnTo>
                <a:cubicBezTo>
                  <a:pt x="4385" y="2334"/>
                  <a:pt x="3526" y="2801"/>
                  <a:pt x="2781" y="3187"/>
                </a:cubicBezTo>
                <a:cubicBezTo>
                  <a:pt x="2790" y="3245"/>
                  <a:pt x="2794" y="3305"/>
                  <a:pt x="2794" y="3364"/>
                </a:cubicBezTo>
                <a:cubicBezTo>
                  <a:pt x="2821" y="3360"/>
                  <a:pt x="2846" y="3381"/>
                  <a:pt x="2861" y="3411"/>
                </a:cubicBezTo>
                <a:cubicBezTo>
                  <a:pt x="2895" y="3481"/>
                  <a:pt x="2847" y="3560"/>
                  <a:pt x="2808" y="3586"/>
                </a:cubicBezTo>
                <a:cubicBezTo>
                  <a:pt x="2807" y="3616"/>
                  <a:pt x="2818" y="3636"/>
                  <a:pt x="2843" y="3646"/>
                </a:cubicBezTo>
                <a:cubicBezTo>
                  <a:pt x="2669" y="3610"/>
                  <a:pt x="2511" y="3697"/>
                  <a:pt x="2346" y="3775"/>
                </a:cubicBezTo>
                <a:cubicBezTo>
                  <a:pt x="2313" y="3790"/>
                  <a:pt x="1788" y="3962"/>
                  <a:pt x="2020" y="4078"/>
                </a:cubicBezTo>
                <a:cubicBezTo>
                  <a:pt x="1791" y="4457"/>
                  <a:pt x="2405" y="4349"/>
                  <a:pt x="2510" y="4285"/>
                </a:cubicBezTo>
                <a:cubicBezTo>
                  <a:pt x="2433" y="4611"/>
                  <a:pt x="1900" y="4586"/>
                  <a:pt x="1737" y="4688"/>
                </a:cubicBezTo>
                <a:cubicBezTo>
                  <a:pt x="1610" y="4807"/>
                  <a:pt x="1325" y="4847"/>
                  <a:pt x="1294" y="5135"/>
                </a:cubicBezTo>
                <a:cubicBezTo>
                  <a:pt x="1271" y="5347"/>
                  <a:pt x="1078" y="5786"/>
                  <a:pt x="1423" y="5569"/>
                </a:cubicBezTo>
                <a:cubicBezTo>
                  <a:pt x="1382" y="5665"/>
                  <a:pt x="1288" y="5766"/>
                  <a:pt x="1232" y="5830"/>
                </a:cubicBezTo>
                <a:lnTo>
                  <a:pt x="1247" y="5941"/>
                </a:lnTo>
                <a:cubicBezTo>
                  <a:pt x="1305" y="5949"/>
                  <a:pt x="1373" y="5942"/>
                  <a:pt x="1427" y="5909"/>
                </a:cubicBezTo>
                <a:cubicBezTo>
                  <a:pt x="1582" y="5813"/>
                  <a:pt x="1505" y="5986"/>
                  <a:pt x="1616" y="6015"/>
                </a:cubicBezTo>
                <a:cubicBezTo>
                  <a:pt x="1625" y="6015"/>
                  <a:pt x="1632" y="6012"/>
                  <a:pt x="1639" y="6008"/>
                </a:cubicBezTo>
                <a:cubicBezTo>
                  <a:pt x="1268" y="6350"/>
                  <a:pt x="877" y="6521"/>
                  <a:pt x="478" y="6743"/>
                </a:cubicBezTo>
                <a:cubicBezTo>
                  <a:pt x="343" y="6818"/>
                  <a:pt x="175" y="6809"/>
                  <a:pt x="54" y="6949"/>
                </a:cubicBezTo>
                <a:cubicBezTo>
                  <a:pt x="-154" y="7190"/>
                  <a:pt x="297" y="7025"/>
                  <a:pt x="344" y="7001"/>
                </a:cubicBezTo>
                <a:cubicBezTo>
                  <a:pt x="703" y="6820"/>
                  <a:pt x="1068" y="6689"/>
                  <a:pt x="1424" y="6508"/>
                </a:cubicBezTo>
                <a:cubicBezTo>
                  <a:pt x="1621" y="6408"/>
                  <a:pt x="2420" y="6068"/>
                  <a:pt x="2420" y="5738"/>
                </a:cubicBezTo>
                <a:cubicBezTo>
                  <a:pt x="2564" y="5669"/>
                  <a:pt x="2545" y="5757"/>
                  <a:pt x="2664" y="5770"/>
                </a:cubicBezTo>
                <a:cubicBezTo>
                  <a:pt x="2775" y="5884"/>
                  <a:pt x="2982" y="5669"/>
                  <a:pt x="3099" y="5636"/>
                </a:cubicBezTo>
                <a:cubicBezTo>
                  <a:pt x="3270" y="5586"/>
                  <a:pt x="3354" y="5471"/>
                  <a:pt x="3497" y="5332"/>
                </a:cubicBezTo>
                <a:cubicBezTo>
                  <a:pt x="3592" y="5239"/>
                  <a:pt x="3675" y="5420"/>
                  <a:pt x="3762" y="5453"/>
                </a:cubicBezTo>
                <a:cubicBezTo>
                  <a:pt x="3787" y="5623"/>
                  <a:pt x="4109" y="5610"/>
                  <a:pt x="4206" y="5651"/>
                </a:cubicBezTo>
                <a:cubicBezTo>
                  <a:pt x="4425" y="5745"/>
                  <a:pt x="4511" y="6181"/>
                  <a:pt x="4283" y="6388"/>
                </a:cubicBezTo>
                <a:cubicBezTo>
                  <a:pt x="4312" y="6399"/>
                  <a:pt x="4341" y="6409"/>
                  <a:pt x="4370" y="6418"/>
                </a:cubicBezTo>
                <a:cubicBezTo>
                  <a:pt x="4406" y="6521"/>
                  <a:pt x="4318" y="6634"/>
                  <a:pt x="4422" y="6661"/>
                </a:cubicBezTo>
                <a:cubicBezTo>
                  <a:pt x="4430" y="6629"/>
                  <a:pt x="4441" y="6599"/>
                  <a:pt x="4455" y="6573"/>
                </a:cubicBezTo>
                <a:cubicBezTo>
                  <a:pt x="4440" y="6630"/>
                  <a:pt x="4444" y="6678"/>
                  <a:pt x="4466" y="6718"/>
                </a:cubicBezTo>
                <a:cubicBezTo>
                  <a:pt x="4402" y="6900"/>
                  <a:pt x="4481" y="7268"/>
                  <a:pt x="4600" y="6983"/>
                </a:cubicBezTo>
                <a:cubicBezTo>
                  <a:pt x="4616" y="7025"/>
                  <a:pt x="4647" y="7029"/>
                  <a:pt x="4668" y="7000"/>
                </a:cubicBezTo>
                <a:cubicBezTo>
                  <a:pt x="4695" y="7165"/>
                  <a:pt x="4383" y="7512"/>
                  <a:pt x="4572" y="7612"/>
                </a:cubicBezTo>
                <a:cubicBezTo>
                  <a:pt x="4561" y="7639"/>
                  <a:pt x="4537" y="8189"/>
                  <a:pt x="4549" y="8218"/>
                </a:cubicBezTo>
                <a:cubicBezTo>
                  <a:pt x="4218" y="8052"/>
                  <a:pt x="4499" y="8766"/>
                  <a:pt x="4612" y="8908"/>
                </a:cubicBezTo>
                <a:cubicBezTo>
                  <a:pt x="4469" y="9248"/>
                  <a:pt x="4405" y="9703"/>
                  <a:pt x="4249" y="10060"/>
                </a:cubicBezTo>
                <a:cubicBezTo>
                  <a:pt x="4231" y="10103"/>
                  <a:pt x="3863" y="10724"/>
                  <a:pt x="3931" y="10838"/>
                </a:cubicBezTo>
                <a:cubicBezTo>
                  <a:pt x="3904" y="10875"/>
                  <a:pt x="3884" y="11006"/>
                  <a:pt x="3866" y="11057"/>
                </a:cubicBezTo>
                <a:lnTo>
                  <a:pt x="3907" y="11057"/>
                </a:lnTo>
                <a:cubicBezTo>
                  <a:pt x="3683" y="11057"/>
                  <a:pt x="3673" y="12226"/>
                  <a:pt x="3784" y="12411"/>
                </a:cubicBezTo>
                <a:cubicBezTo>
                  <a:pt x="3713" y="12506"/>
                  <a:pt x="3776" y="12866"/>
                  <a:pt x="3821" y="12952"/>
                </a:cubicBezTo>
                <a:cubicBezTo>
                  <a:pt x="3779" y="13102"/>
                  <a:pt x="3952" y="13349"/>
                  <a:pt x="4063" y="13322"/>
                </a:cubicBezTo>
                <a:cubicBezTo>
                  <a:pt x="4060" y="13338"/>
                  <a:pt x="4058" y="13354"/>
                  <a:pt x="4057" y="13370"/>
                </a:cubicBezTo>
                <a:lnTo>
                  <a:pt x="4087" y="13380"/>
                </a:lnTo>
                <a:lnTo>
                  <a:pt x="4093" y="13414"/>
                </a:lnTo>
                <a:cubicBezTo>
                  <a:pt x="4290" y="13490"/>
                  <a:pt x="4102" y="14174"/>
                  <a:pt x="4227" y="14378"/>
                </a:cubicBezTo>
                <a:cubicBezTo>
                  <a:pt x="4190" y="14488"/>
                  <a:pt x="4544" y="15231"/>
                  <a:pt x="4228" y="15052"/>
                </a:cubicBezTo>
                <a:cubicBezTo>
                  <a:pt x="4228" y="15090"/>
                  <a:pt x="4220" y="15124"/>
                  <a:pt x="4204" y="15151"/>
                </a:cubicBezTo>
                <a:cubicBezTo>
                  <a:pt x="4266" y="15264"/>
                  <a:pt x="4305" y="15363"/>
                  <a:pt x="4335" y="15505"/>
                </a:cubicBezTo>
                <a:lnTo>
                  <a:pt x="4346" y="15505"/>
                </a:lnTo>
                <a:cubicBezTo>
                  <a:pt x="4387" y="15457"/>
                  <a:pt x="4394" y="15543"/>
                  <a:pt x="4468" y="15503"/>
                </a:cubicBezTo>
                <a:cubicBezTo>
                  <a:pt x="4571" y="15800"/>
                  <a:pt x="4536" y="15834"/>
                  <a:pt x="4468" y="16154"/>
                </a:cubicBezTo>
                <a:cubicBezTo>
                  <a:pt x="4643" y="16085"/>
                  <a:pt x="4765" y="16495"/>
                  <a:pt x="4806" y="16709"/>
                </a:cubicBezTo>
                <a:cubicBezTo>
                  <a:pt x="5029" y="16623"/>
                  <a:pt x="4935" y="16305"/>
                  <a:pt x="4856" y="16081"/>
                </a:cubicBezTo>
                <a:lnTo>
                  <a:pt x="4819" y="16090"/>
                </a:lnTo>
                <a:cubicBezTo>
                  <a:pt x="4853" y="16027"/>
                  <a:pt x="4845" y="15950"/>
                  <a:pt x="4813" y="15895"/>
                </a:cubicBezTo>
                <a:lnTo>
                  <a:pt x="4799" y="15901"/>
                </a:lnTo>
                <a:cubicBezTo>
                  <a:pt x="4773" y="15687"/>
                  <a:pt x="4711" y="15463"/>
                  <a:pt x="4695" y="15267"/>
                </a:cubicBezTo>
                <a:cubicBezTo>
                  <a:pt x="4682" y="15104"/>
                  <a:pt x="4607" y="15059"/>
                  <a:pt x="4654" y="14857"/>
                </a:cubicBezTo>
                <a:cubicBezTo>
                  <a:pt x="4643" y="14858"/>
                  <a:pt x="4632" y="14860"/>
                  <a:pt x="4621" y="14862"/>
                </a:cubicBezTo>
                <a:cubicBezTo>
                  <a:pt x="4621" y="14691"/>
                  <a:pt x="4335" y="14165"/>
                  <a:pt x="4542" y="14004"/>
                </a:cubicBezTo>
                <a:cubicBezTo>
                  <a:pt x="4568" y="14048"/>
                  <a:pt x="4597" y="14053"/>
                  <a:pt x="4633" y="14051"/>
                </a:cubicBezTo>
                <a:cubicBezTo>
                  <a:pt x="4648" y="14091"/>
                  <a:pt x="4668" y="14112"/>
                  <a:pt x="4694" y="14132"/>
                </a:cubicBezTo>
                <a:cubicBezTo>
                  <a:pt x="4606" y="14386"/>
                  <a:pt x="4732" y="15046"/>
                  <a:pt x="4888" y="15146"/>
                </a:cubicBezTo>
                <a:cubicBezTo>
                  <a:pt x="4868" y="15243"/>
                  <a:pt x="4898" y="15358"/>
                  <a:pt x="4958" y="15388"/>
                </a:cubicBezTo>
                <a:cubicBezTo>
                  <a:pt x="4954" y="15472"/>
                  <a:pt x="4978" y="15520"/>
                  <a:pt x="5030" y="15518"/>
                </a:cubicBezTo>
                <a:cubicBezTo>
                  <a:pt x="5042" y="15595"/>
                  <a:pt x="4993" y="15742"/>
                  <a:pt x="4986" y="15835"/>
                </a:cubicBezTo>
                <a:cubicBezTo>
                  <a:pt x="5221" y="15896"/>
                  <a:pt x="5644" y="17047"/>
                  <a:pt x="5374" y="17327"/>
                </a:cubicBezTo>
                <a:lnTo>
                  <a:pt x="5386" y="17327"/>
                </a:lnTo>
                <a:cubicBezTo>
                  <a:pt x="5363" y="17683"/>
                  <a:pt x="5700" y="18230"/>
                  <a:pt x="5921" y="18189"/>
                </a:cubicBezTo>
                <a:cubicBezTo>
                  <a:pt x="6093" y="18316"/>
                  <a:pt x="6360" y="18812"/>
                  <a:pt x="6568" y="18812"/>
                </a:cubicBezTo>
                <a:cubicBezTo>
                  <a:pt x="6707" y="18812"/>
                  <a:pt x="6794" y="18936"/>
                  <a:pt x="6933" y="18803"/>
                </a:cubicBezTo>
                <a:cubicBezTo>
                  <a:pt x="7112" y="18634"/>
                  <a:pt x="7225" y="18901"/>
                  <a:pt x="7338" y="19138"/>
                </a:cubicBezTo>
                <a:lnTo>
                  <a:pt x="7320" y="19233"/>
                </a:lnTo>
                <a:cubicBezTo>
                  <a:pt x="7452" y="19457"/>
                  <a:pt x="7609" y="19414"/>
                  <a:pt x="7752" y="19578"/>
                </a:cubicBezTo>
                <a:lnTo>
                  <a:pt x="7747" y="19554"/>
                </a:lnTo>
                <a:cubicBezTo>
                  <a:pt x="7831" y="19616"/>
                  <a:pt x="7966" y="19734"/>
                  <a:pt x="8058" y="19655"/>
                </a:cubicBezTo>
                <a:cubicBezTo>
                  <a:pt x="8068" y="19696"/>
                  <a:pt x="8082" y="19732"/>
                  <a:pt x="8102" y="19765"/>
                </a:cubicBezTo>
                <a:cubicBezTo>
                  <a:pt x="8201" y="19848"/>
                  <a:pt x="8249" y="20070"/>
                  <a:pt x="8332" y="20197"/>
                </a:cubicBezTo>
                <a:cubicBezTo>
                  <a:pt x="8328" y="20204"/>
                  <a:pt x="8318" y="20232"/>
                  <a:pt x="8307" y="20232"/>
                </a:cubicBezTo>
                <a:cubicBezTo>
                  <a:pt x="8248" y="20232"/>
                  <a:pt x="8242" y="20374"/>
                  <a:pt x="8290" y="20404"/>
                </a:cubicBezTo>
                <a:cubicBezTo>
                  <a:pt x="8224" y="20558"/>
                  <a:pt x="8335" y="20723"/>
                  <a:pt x="8404" y="20797"/>
                </a:cubicBezTo>
                <a:lnTo>
                  <a:pt x="8421" y="20768"/>
                </a:lnTo>
                <a:lnTo>
                  <a:pt x="8440" y="20786"/>
                </a:lnTo>
                <a:cubicBezTo>
                  <a:pt x="8440" y="20786"/>
                  <a:pt x="8460" y="20734"/>
                  <a:pt x="8463" y="20726"/>
                </a:cubicBezTo>
                <a:cubicBezTo>
                  <a:pt x="8481" y="20791"/>
                  <a:pt x="8506" y="20812"/>
                  <a:pt x="8544" y="20833"/>
                </a:cubicBezTo>
                <a:cubicBezTo>
                  <a:pt x="8631" y="20882"/>
                  <a:pt x="8572" y="21016"/>
                  <a:pt x="8625" y="21113"/>
                </a:cubicBezTo>
                <a:cubicBezTo>
                  <a:pt x="8670" y="21195"/>
                  <a:pt x="8728" y="21169"/>
                  <a:pt x="8774" y="21125"/>
                </a:cubicBezTo>
                <a:cubicBezTo>
                  <a:pt x="8819" y="21180"/>
                  <a:pt x="8955" y="21104"/>
                  <a:pt x="8977" y="21190"/>
                </a:cubicBezTo>
                <a:cubicBezTo>
                  <a:pt x="8994" y="21268"/>
                  <a:pt x="9007" y="21360"/>
                  <a:pt x="9074" y="21327"/>
                </a:cubicBezTo>
                <a:cubicBezTo>
                  <a:pt x="9087" y="21499"/>
                  <a:pt x="9387" y="21534"/>
                  <a:pt x="9242" y="21147"/>
                </a:cubicBezTo>
                <a:cubicBezTo>
                  <a:pt x="9322" y="21112"/>
                  <a:pt x="9334" y="20930"/>
                  <a:pt x="9399" y="20930"/>
                </a:cubicBezTo>
                <a:cubicBezTo>
                  <a:pt x="9476" y="20930"/>
                  <a:pt x="9464" y="21056"/>
                  <a:pt x="9512" y="21099"/>
                </a:cubicBezTo>
                <a:cubicBezTo>
                  <a:pt x="9489" y="21140"/>
                  <a:pt x="9481" y="21184"/>
                  <a:pt x="9489" y="21232"/>
                </a:cubicBezTo>
                <a:cubicBezTo>
                  <a:pt x="9530" y="21294"/>
                  <a:pt x="9567" y="21378"/>
                  <a:pt x="9594" y="21465"/>
                </a:cubicBezTo>
                <a:cubicBezTo>
                  <a:pt x="9613" y="21444"/>
                  <a:pt x="9635" y="21429"/>
                  <a:pt x="9658" y="21420"/>
                </a:cubicBezTo>
                <a:cubicBezTo>
                  <a:pt x="9651" y="21406"/>
                  <a:pt x="9651" y="21393"/>
                  <a:pt x="9656" y="21381"/>
                </a:cubicBezTo>
                <a:lnTo>
                  <a:pt x="9663" y="21393"/>
                </a:lnTo>
                <a:cubicBezTo>
                  <a:pt x="9703" y="21371"/>
                  <a:pt x="9728" y="21327"/>
                  <a:pt x="9733" y="21262"/>
                </a:cubicBezTo>
                <a:lnTo>
                  <a:pt x="9788" y="21239"/>
                </a:lnTo>
                <a:lnTo>
                  <a:pt x="9727" y="21036"/>
                </a:lnTo>
                <a:lnTo>
                  <a:pt x="9751" y="20983"/>
                </a:lnTo>
                <a:cubicBezTo>
                  <a:pt x="9690" y="20841"/>
                  <a:pt x="9591" y="20668"/>
                  <a:pt x="9478" y="20685"/>
                </a:cubicBezTo>
                <a:cubicBezTo>
                  <a:pt x="9386" y="20387"/>
                  <a:pt x="9023" y="21216"/>
                  <a:pt x="8905" y="20641"/>
                </a:cubicBezTo>
                <a:lnTo>
                  <a:pt x="8820" y="20643"/>
                </a:lnTo>
                <a:cubicBezTo>
                  <a:pt x="8820" y="20643"/>
                  <a:pt x="8682" y="20417"/>
                  <a:pt x="8717" y="20417"/>
                </a:cubicBezTo>
                <a:cubicBezTo>
                  <a:pt x="8717" y="20417"/>
                  <a:pt x="8717" y="20417"/>
                  <a:pt x="8717" y="20417"/>
                </a:cubicBezTo>
                <a:cubicBezTo>
                  <a:pt x="8719" y="20417"/>
                  <a:pt x="8885" y="19093"/>
                  <a:pt x="8901" y="18934"/>
                </a:cubicBezTo>
                <a:cubicBezTo>
                  <a:pt x="8865" y="18931"/>
                  <a:pt x="8824" y="18936"/>
                  <a:pt x="8790" y="18958"/>
                </a:cubicBezTo>
                <a:cubicBezTo>
                  <a:pt x="8665" y="18803"/>
                  <a:pt x="8556" y="18836"/>
                  <a:pt x="8451" y="18742"/>
                </a:cubicBezTo>
                <a:cubicBezTo>
                  <a:pt x="8417" y="18712"/>
                  <a:pt x="8071" y="18740"/>
                  <a:pt x="8035" y="18773"/>
                </a:cubicBezTo>
                <a:cubicBezTo>
                  <a:pt x="8032" y="18768"/>
                  <a:pt x="8029" y="18763"/>
                  <a:pt x="8025" y="18757"/>
                </a:cubicBezTo>
                <a:cubicBezTo>
                  <a:pt x="8109" y="18574"/>
                  <a:pt x="8142" y="18312"/>
                  <a:pt x="8200" y="18110"/>
                </a:cubicBezTo>
                <a:cubicBezTo>
                  <a:pt x="8274" y="17968"/>
                  <a:pt x="8508" y="16969"/>
                  <a:pt x="8384" y="16969"/>
                </a:cubicBezTo>
                <a:cubicBezTo>
                  <a:pt x="8284" y="16969"/>
                  <a:pt x="8160" y="16997"/>
                  <a:pt x="8055" y="17030"/>
                </a:cubicBezTo>
                <a:cubicBezTo>
                  <a:pt x="7708" y="17115"/>
                  <a:pt x="7858" y="17667"/>
                  <a:pt x="7599" y="17812"/>
                </a:cubicBezTo>
                <a:cubicBezTo>
                  <a:pt x="7601" y="17840"/>
                  <a:pt x="7595" y="17864"/>
                  <a:pt x="7583" y="17884"/>
                </a:cubicBezTo>
                <a:lnTo>
                  <a:pt x="7589" y="17850"/>
                </a:lnTo>
                <a:cubicBezTo>
                  <a:pt x="7313" y="17803"/>
                  <a:pt x="7206" y="18092"/>
                  <a:pt x="6955" y="17842"/>
                </a:cubicBezTo>
                <a:cubicBezTo>
                  <a:pt x="6928" y="17797"/>
                  <a:pt x="6940" y="17716"/>
                  <a:pt x="6902" y="17678"/>
                </a:cubicBezTo>
                <a:cubicBezTo>
                  <a:pt x="6909" y="17285"/>
                  <a:pt x="6745" y="17009"/>
                  <a:pt x="6787" y="16567"/>
                </a:cubicBezTo>
                <a:cubicBezTo>
                  <a:pt x="6799" y="16444"/>
                  <a:pt x="6795" y="15988"/>
                  <a:pt x="6892" y="15936"/>
                </a:cubicBezTo>
                <a:cubicBezTo>
                  <a:pt x="6964" y="15896"/>
                  <a:pt x="6970" y="15802"/>
                  <a:pt x="6989" y="15695"/>
                </a:cubicBezTo>
                <a:cubicBezTo>
                  <a:pt x="6960" y="15291"/>
                  <a:pt x="7099" y="15132"/>
                  <a:pt x="7297" y="14954"/>
                </a:cubicBezTo>
                <a:cubicBezTo>
                  <a:pt x="7407" y="14847"/>
                  <a:pt x="7530" y="14681"/>
                  <a:pt x="7658" y="14647"/>
                </a:cubicBezTo>
                <a:cubicBezTo>
                  <a:pt x="7726" y="14629"/>
                  <a:pt x="7890" y="14823"/>
                  <a:pt x="7918" y="14651"/>
                </a:cubicBezTo>
                <a:cubicBezTo>
                  <a:pt x="7929" y="14662"/>
                  <a:pt x="7940" y="14672"/>
                  <a:pt x="7951" y="14683"/>
                </a:cubicBezTo>
                <a:cubicBezTo>
                  <a:pt x="7964" y="14784"/>
                  <a:pt x="8062" y="14913"/>
                  <a:pt x="8119" y="14804"/>
                </a:cubicBezTo>
                <a:cubicBezTo>
                  <a:pt x="8158" y="14847"/>
                  <a:pt x="8205" y="14840"/>
                  <a:pt x="8218" y="14755"/>
                </a:cubicBezTo>
                <a:cubicBezTo>
                  <a:pt x="8226" y="14760"/>
                  <a:pt x="8233" y="14769"/>
                  <a:pt x="8237" y="14776"/>
                </a:cubicBezTo>
                <a:cubicBezTo>
                  <a:pt x="8243" y="14815"/>
                  <a:pt x="8236" y="14869"/>
                  <a:pt x="8238" y="14910"/>
                </a:cubicBezTo>
                <a:cubicBezTo>
                  <a:pt x="8321" y="14897"/>
                  <a:pt x="8431" y="14728"/>
                  <a:pt x="8309" y="14652"/>
                </a:cubicBezTo>
                <a:cubicBezTo>
                  <a:pt x="8336" y="14621"/>
                  <a:pt x="8354" y="14568"/>
                  <a:pt x="8341" y="14512"/>
                </a:cubicBezTo>
                <a:cubicBezTo>
                  <a:pt x="8478" y="14435"/>
                  <a:pt x="8881" y="14341"/>
                  <a:pt x="8891" y="14660"/>
                </a:cubicBezTo>
                <a:cubicBezTo>
                  <a:pt x="8953" y="14668"/>
                  <a:pt x="9017" y="14668"/>
                  <a:pt x="9071" y="14607"/>
                </a:cubicBezTo>
                <a:cubicBezTo>
                  <a:pt x="9213" y="14442"/>
                  <a:pt x="9157" y="14782"/>
                  <a:pt x="9269" y="14825"/>
                </a:cubicBezTo>
                <a:cubicBezTo>
                  <a:pt x="9274" y="14919"/>
                  <a:pt x="9158" y="15202"/>
                  <a:pt x="9231" y="15255"/>
                </a:cubicBezTo>
                <a:cubicBezTo>
                  <a:pt x="9194" y="15363"/>
                  <a:pt x="9245" y="15521"/>
                  <a:pt x="9291" y="15598"/>
                </a:cubicBezTo>
                <a:cubicBezTo>
                  <a:pt x="9303" y="15683"/>
                  <a:pt x="9312" y="15745"/>
                  <a:pt x="9294" y="15822"/>
                </a:cubicBezTo>
                <a:cubicBezTo>
                  <a:pt x="9320" y="15840"/>
                  <a:pt x="9347" y="15858"/>
                  <a:pt x="9373" y="15876"/>
                </a:cubicBezTo>
                <a:cubicBezTo>
                  <a:pt x="9376" y="15876"/>
                  <a:pt x="9389" y="16042"/>
                  <a:pt x="9392" y="16062"/>
                </a:cubicBezTo>
                <a:cubicBezTo>
                  <a:pt x="9891" y="16160"/>
                  <a:pt x="9504" y="14453"/>
                  <a:pt x="9669" y="14135"/>
                </a:cubicBezTo>
                <a:cubicBezTo>
                  <a:pt x="9801" y="13882"/>
                  <a:pt x="9965" y="13656"/>
                  <a:pt x="10125" y="13464"/>
                </a:cubicBezTo>
                <a:cubicBezTo>
                  <a:pt x="10212" y="13386"/>
                  <a:pt x="10656" y="13027"/>
                  <a:pt x="10592" y="12952"/>
                </a:cubicBezTo>
                <a:cubicBezTo>
                  <a:pt x="10811" y="12978"/>
                  <a:pt x="10712" y="12540"/>
                  <a:pt x="10767" y="12391"/>
                </a:cubicBezTo>
                <a:cubicBezTo>
                  <a:pt x="10824" y="12240"/>
                  <a:pt x="11053" y="12010"/>
                  <a:pt x="10986" y="11786"/>
                </a:cubicBezTo>
                <a:cubicBezTo>
                  <a:pt x="11080" y="11837"/>
                  <a:pt x="11274" y="11508"/>
                  <a:pt x="11267" y="11344"/>
                </a:cubicBezTo>
                <a:cubicBezTo>
                  <a:pt x="11357" y="11366"/>
                  <a:pt x="11513" y="11281"/>
                  <a:pt x="11556" y="11158"/>
                </a:cubicBezTo>
                <a:lnTo>
                  <a:pt x="11547" y="11137"/>
                </a:lnTo>
                <a:cubicBezTo>
                  <a:pt x="11604" y="11130"/>
                  <a:pt x="11673" y="11149"/>
                  <a:pt x="11708" y="11051"/>
                </a:cubicBezTo>
                <a:cubicBezTo>
                  <a:pt x="11862" y="11256"/>
                  <a:pt x="12051" y="10796"/>
                  <a:pt x="11864" y="10786"/>
                </a:cubicBezTo>
                <a:cubicBezTo>
                  <a:pt x="11862" y="10777"/>
                  <a:pt x="11858" y="10768"/>
                  <a:pt x="11853" y="10760"/>
                </a:cubicBezTo>
                <a:cubicBezTo>
                  <a:pt x="11890" y="10730"/>
                  <a:pt x="11924" y="10692"/>
                  <a:pt x="11955" y="10645"/>
                </a:cubicBezTo>
                <a:lnTo>
                  <a:pt x="11897" y="10613"/>
                </a:lnTo>
                <a:cubicBezTo>
                  <a:pt x="11984" y="10395"/>
                  <a:pt x="12164" y="10420"/>
                  <a:pt x="12245" y="10219"/>
                </a:cubicBezTo>
                <a:cubicBezTo>
                  <a:pt x="12330" y="10329"/>
                  <a:pt x="12661" y="10004"/>
                  <a:pt x="12737" y="9969"/>
                </a:cubicBezTo>
                <a:cubicBezTo>
                  <a:pt x="12664" y="10028"/>
                  <a:pt x="12408" y="10465"/>
                  <a:pt x="12631" y="10503"/>
                </a:cubicBezTo>
                <a:cubicBezTo>
                  <a:pt x="12789" y="10529"/>
                  <a:pt x="13042" y="10150"/>
                  <a:pt x="13212" y="10091"/>
                </a:cubicBezTo>
                <a:cubicBezTo>
                  <a:pt x="13387" y="9998"/>
                  <a:pt x="13656" y="9885"/>
                  <a:pt x="13625" y="9596"/>
                </a:cubicBezTo>
                <a:cubicBezTo>
                  <a:pt x="13619" y="9547"/>
                  <a:pt x="13631" y="9416"/>
                  <a:pt x="13642" y="9372"/>
                </a:cubicBezTo>
                <a:cubicBezTo>
                  <a:pt x="13542" y="9340"/>
                  <a:pt x="13492" y="9469"/>
                  <a:pt x="13428" y="9577"/>
                </a:cubicBezTo>
                <a:cubicBezTo>
                  <a:pt x="13210" y="9948"/>
                  <a:pt x="13126" y="9598"/>
                  <a:pt x="13005" y="9382"/>
                </a:cubicBezTo>
                <a:cubicBezTo>
                  <a:pt x="13043" y="9332"/>
                  <a:pt x="13094" y="9211"/>
                  <a:pt x="13035" y="9143"/>
                </a:cubicBezTo>
                <a:cubicBezTo>
                  <a:pt x="13114" y="9113"/>
                  <a:pt x="13246" y="8984"/>
                  <a:pt x="13198" y="8817"/>
                </a:cubicBezTo>
                <a:cubicBezTo>
                  <a:pt x="13133" y="8591"/>
                  <a:pt x="12921" y="8699"/>
                  <a:pt x="12820" y="8748"/>
                </a:cubicBezTo>
                <a:cubicBezTo>
                  <a:pt x="13042" y="8483"/>
                  <a:pt x="13227" y="8473"/>
                  <a:pt x="13514" y="8498"/>
                </a:cubicBezTo>
                <a:cubicBezTo>
                  <a:pt x="13879" y="8530"/>
                  <a:pt x="14067" y="8267"/>
                  <a:pt x="14414" y="8134"/>
                </a:cubicBezTo>
                <a:cubicBezTo>
                  <a:pt x="14179" y="8347"/>
                  <a:pt x="14080" y="8871"/>
                  <a:pt x="13864" y="9071"/>
                </a:cubicBezTo>
                <a:cubicBezTo>
                  <a:pt x="13717" y="9206"/>
                  <a:pt x="14405" y="9317"/>
                  <a:pt x="14423" y="9210"/>
                </a:cubicBezTo>
                <a:cubicBezTo>
                  <a:pt x="14405" y="9314"/>
                  <a:pt x="14297" y="9379"/>
                  <a:pt x="14243" y="9402"/>
                </a:cubicBezTo>
                <a:cubicBezTo>
                  <a:pt x="14313" y="9418"/>
                  <a:pt x="14553" y="9162"/>
                  <a:pt x="14568" y="9200"/>
                </a:cubicBezTo>
                <a:cubicBezTo>
                  <a:pt x="14597" y="9273"/>
                  <a:pt x="14503" y="9384"/>
                  <a:pt x="14488" y="9436"/>
                </a:cubicBezTo>
                <a:cubicBezTo>
                  <a:pt x="14575" y="9436"/>
                  <a:pt x="14865" y="9376"/>
                  <a:pt x="14709" y="9160"/>
                </a:cubicBezTo>
                <a:cubicBezTo>
                  <a:pt x="14686" y="9129"/>
                  <a:pt x="14726" y="9185"/>
                  <a:pt x="14709" y="9160"/>
                </a:cubicBezTo>
                <a:close/>
                <a:moveTo>
                  <a:pt x="9292" y="15807"/>
                </a:moveTo>
                <a:cubicBezTo>
                  <a:pt x="9294" y="15804"/>
                  <a:pt x="9294" y="15801"/>
                  <a:pt x="9294" y="15797"/>
                </a:cubicBezTo>
                <a:lnTo>
                  <a:pt x="9292" y="15807"/>
                </a:lnTo>
                <a:cubicBezTo>
                  <a:pt x="9292" y="15807"/>
                  <a:pt x="9292" y="15807"/>
                  <a:pt x="9292" y="15807"/>
                </a:cubicBezTo>
                <a:close/>
                <a:moveTo>
                  <a:pt x="10369" y="17468"/>
                </a:moveTo>
                <a:cubicBezTo>
                  <a:pt x="10335" y="17379"/>
                  <a:pt x="10167" y="17362"/>
                  <a:pt x="10156" y="17309"/>
                </a:cubicBezTo>
                <a:cubicBezTo>
                  <a:pt x="10131" y="17189"/>
                  <a:pt x="9829" y="16896"/>
                  <a:pt x="9715" y="16827"/>
                </a:cubicBezTo>
                <a:cubicBezTo>
                  <a:pt x="9533" y="16717"/>
                  <a:pt x="9375" y="16548"/>
                  <a:pt x="9156" y="16596"/>
                </a:cubicBezTo>
                <a:cubicBezTo>
                  <a:pt x="9072" y="16614"/>
                  <a:pt x="8717" y="16808"/>
                  <a:pt x="8728" y="16994"/>
                </a:cubicBezTo>
                <a:cubicBezTo>
                  <a:pt x="8730" y="17027"/>
                  <a:pt x="9190" y="16568"/>
                  <a:pt x="9247" y="16760"/>
                </a:cubicBezTo>
                <a:cubicBezTo>
                  <a:pt x="9236" y="16814"/>
                  <a:pt x="9210" y="16831"/>
                  <a:pt x="9167" y="16810"/>
                </a:cubicBezTo>
                <a:cubicBezTo>
                  <a:pt x="9239" y="16755"/>
                  <a:pt x="9536" y="17035"/>
                  <a:pt x="9629" y="17047"/>
                </a:cubicBezTo>
                <a:cubicBezTo>
                  <a:pt x="9753" y="17062"/>
                  <a:pt x="9684" y="17348"/>
                  <a:pt x="9814" y="17335"/>
                </a:cubicBezTo>
                <a:cubicBezTo>
                  <a:pt x="9981" y="17317"/>
                  <a:pt x="9882" y="17476"/>
                  <a:pt x="9811" y="17585"/>
                </a:cubicBezTo>
                <a:cubicBezTo>
                  <a:pt x="9811" y="17585"/>
                  <a:pt x="9811" y="17585"/>
                  <a:pt x="9811" y="17585"/>
                </a:cubicBezTo>
                <a:cubicBezTo>
                  <a:pt x="9811" y="17585"/>
                  <a:pt x="9811" y="17585"/>
                  <a:pt x="9811" y="17586"/>
                </a:cubicBezTo>
                <a:cubicBezTo>
                  <a:pt x="9831" y="17583"/>
                  <a:pt x="10404" y="17558"/>
                  <a:pt x="10369" y="17468"/>
                </a:cubicBezTo>
                <a:cubicBezTo>
                  <a:pt x="10361" y="17446"/>
                  <a:pt x="10394" y="17532"/>
                  <a:pt x="10369" y="17468"/>
                </a:cubicBezTo>
                <a:close/>
                <a:moveTo>
                  <a:pt x="20788" y="376"/>
                </a:moveTo>
                <a:cubicBezTo>
                  <a:pt x="20661" y="393"/>
                  <a:pt x="20521" y="488"/>
                  <a:pt x="20397" y="482"/>
                </a:cubicBezTo>
                <a:cubicBezTo>
                  <a:pt x="20438" y="401"/>
                  <a:pt x="20552" y="165"/>
                  <a:pt x="20633" y="174"/>
                </a:cubicBezTo>
                <a:cubicBezTo>
                  <a:pt x="20175" y="121"/>
                  <a:pt x="19751" y="-20"/>
                  <a:pt x="19284" y="2"/>
                </a:cubicBezTo>
                <a:cubicBezTo>
                  <a:pt x="19105" y="10"/>
                  <a:pt x="18902" y="130"/>
                  <a:pt x="18728" y="59"/>
                </a:cubicBezTo>
                <a:cubicBezTo>
                  <a:pt x="18578" y="-2"/>
                  <a:pt x="18252" y="-5"/>
                  <a:pt x="18116" y="136"/>
                </a:cubicBezTo>
                <a:cubicBezTo>
                  <a:pt x="18175" y="75"/>
                  <a:pt x="18298" y="279"/>
                  <a:pt x="18361" y="285"/>
                </a:cubicBezTo>
                <a:cubicBezTo>
                  <a:pt x="18166" y="285"/>
                  <a:pt x="17974" y="110"/>
                  <a:pt x="17776" y="149"/>
                </a:cubicBezTo>
                <a:cubicBezTo>
                  <a:pt x="17789" y="245"/>
                  <a:pt x="17791" y="210"/>
                  <a:pt x="17833" y="259"/>
                </a:cubicBezTo>
                <a:cubicBezTo>
                  <a:pt x="17695" y="308"/>
                  <a:pt x="17442" y="191"/>
                  <a:pt x="17296" y="183"/>
                </a:cubicBezTo>
                <a:cubicBezTo>
                  <a:pt x="17097" y="171"/>
                  <a:pt x="16902" y="273"/>
                  <a:pt x="16703" y="270"/>
                </a:cubicBezTo>
                <a:cubicBezTo>
                  <a:pt x="16707" y="477"/>
                  <a:pt x="16045" y="464"/>
                  <a:pt x="15922" y="611"/>
                </a:cubicBezTo>
                <a:cubicBezTo>
                  <a:pt x="15984" y="642"/>
                  <a:pt x="16050" y="632"/>
                  <a:pt x="16114" y="633"/>
                </a:cubicBezTo>
                <a:cubicBezTo>
                  <a:pt x="16093" y="927"/>
                  <a:pt x="15244" y="969"/>
                  <a:pt x="15099" y="1007"/>
                </a:cubicBezTo>
                <a:cubicBezTo>
                  <a:pt x="15125" y="1148"/>
                  <a:pt x="15349" y="1197"/>
                  <a:pt x="15414" y="1212"/>
                </a:cubicBezTo>
                <a:cubicBezTo>
                  <a:pt x="15335" y="1285"/>
                  <a:pt x="15187" y="1268"/>
                  <a:pt x="15096" y="1309"/>
                </a:cubicBezTo>
                <a:cubicBezTo>
                  <a:pt x="15139" y="1389"/>
                  <a:pt x="15278" y="1390"/>
                  <a:pt x="15337" y="1395"/>
                </a:cubicBezTo>
                <a:cubicBezTo>
                  <a:pt x="15292" y="1423"/>
                  <a:pt x="15237" y="1423"/>
                  <a:pt x="15198" y="1474"/>
                </a:cubicBezTo>
                <a:cubicBezTo>
                  <a:pt x="15433" y="1544"/>
                  <a:pt x="15645" y="1461"/>
                  <a:pt x="15880" y="1474"/>
                </a:cubicBezTo>
                <a:cubicBezTo>
                  <a:pt x="15992" y="1480"/>
                  <a:pt x="16131" y="1500"/>
                  <a:pt x="16237" y="1562"/>
                </a:cubicBezTo>
                <a:cubicBezTo>
                  <a:pt x="16344" y="1623"/>
                  <a:pt x="16226" y="1664"/>
                  <a:pt x="16247" y="1717"/>
                </a:cubicBezTo>
                <a:cubicBezTo>
                  <a:pt x="16266" y="1765"/>
                  <a:pt x="16487" y="1880"/>
                  <a:pt x="16313" y="1959"/>
                </a:cubicBezTo>
                <a:cubicBezTo>
                  <a:pt x="16559" y="1847"/>
                  <a:pt x="16204" y="2758"/>
                  <a:pt x="16179" y="2583"/>
                </a:cubicBezTo>
                <a:cubicBezTo>
                  <a:pt x="16203" y="2748"/>
                  <a:pt x="16427" y="2568"/>
                  <a:pt x="16494" y="2630"/>
                </a:cubicBezTo>
                <a:cubicBezTo>
                  <a:pt x="16482" y="2669"/>
                  <a:pt x="16425" y="2638"/>
                  <a:pt x="16428" y="2695"/>
                </a:cubicBezTo>
                <a:cubicBezTo>
                  <a:pt x="16522" y="2661"/>
                  <a:pt x="16598" y="2870"/>
                  <a:pt x="16593" y="2871"/>
                </a:cubicBezTo>
                <a:cubicBezTo>
                  <a:pt x="16581" y="2874"/>
                  <a:pt x="16213" y="2799"/>
                  <a:pt x="16214" y="2802"/>
                </a:cubicBezTo>
                <a:cubicBezTo>
                  <a:pt x="16229" y="2835"/>
                  <a:pt x="16243" y="2868"/>
                  <a:pt x="16257" y="2900"/>
                </a:cubicBezTo>
                <a:cubicBezTo>
                  <a:pt x="16172" y="2904"/>
                  <a:pt x="16137" y="2977"/>
                  <a:pt x="16095" y="3092"/>
                </a:cubicBezTo>
                <a:cubicBezTo>
                  <a:pt x="16186" y="3140"/>
                  <a:pt x="16346" y="3277"/>
                  <a:pt x="16419" y="3092"/>
                </a:cubicBezTo>
                <a:cubicBezTo>
                  <a:pt x="16494" y="2902"/>
                  <a:pt x="16546" y="3028"/>
                  <a:pt x="16502" y="3209"/>
                </a:cubicBezTo>
                <a:cubicBezTo>
                  <a:pt x="16498" y="3224"/>
                  <a:pt x="15861" y="3720"/>
                  <a:pt x="16084" y="3791"/>
                </a:cubicBezTo>
                <a:cubicBezTo>
                  <a:pt x="16081" y="3912"/>
                  <a:pt x="15909" y="3871"/>
                  <a:pt x="15990" y="4074"/>
                </a:cubicBezTo>
                <a:cubicBezTo>
                  <a:pt x="16072" y="4282"/>
                  <a:pt x="15977" y="4328"/>
                  <a:pt x="16012" y="4522"/>
                </a:cubicBezTo>
                <a:cubicBezTo>
                  <a:pt x="16059" y="4791"/>
                  <a:pt x="16218" y="5190"/>
                  <a:pt x="16217" y="5459"/>
                </a:cubicBezTo>
                <a:cubicBezTo>
                  <a:pt x="16477" y="5346"/>
                  <a:pt x="16693" y="5934"/>
                  <a:pt x="16874" y="5492"/>
                </a:cubicBezTo>
                <a:cubicBezTo>
                  <a:pt x="16944" y="5323"/>
                  <a:pt x="17078" y="4978"/>
                  <a:pt x="17178" y="4863"/>
                </a:cubicBezTo>
                <a:cubicBezTo>
                  <a:pt x="17207" y="4830"/>
                  <a:pt x="17468" y="4537"/>
                  <a:pt x="17336" y="4506"/>
                </a:cubicBezTo>
                <a:cubicBezTo>
                  <a:pt x="17352" y="4429"/>
                  <a:pt x="17466" y="4461"/>
                  <a:pt x="17462" y="4414"/>
                </a:cubicBezTo>
                <a:cubicBezTo>
                  <a:pt x="17446" y="4185"/>
                  <a:pt x="17478" y="4318"/>
                  <a:pt x="17603" y="4179"/>
                </a:cubicBezTo>
                <a:cubicBezTo>
                  <a:pt x="17832" y="3924"/>
                  <a:pt x="18176" y="4100"/>
                  <a:pt x="18404" y="3748"/>
                </a:cubicBezTo>
                <a:cubicBezTo>
                  <a:pt x="18623" y="3408"/>
                  <a:pt x="18719" y="3579"/>
                  <a:pt x="18976" y="3474"/>
                </a:cubicBezTo>
                <a:cubicBezTo>
                  <a:pt x="19132" y="3410"/>
                  <a:pt x="19315" y="3416"/>
                  <a:pt x="19459" y="3294"/>
                </a:cubicBezTo>
                <a:cubicBezTo>
                  <a:pt x="19583" y="3189"/>
                  <a:pt x="19779" y="3004"/>
                  <a:pt x="19921" y="2998"/>
                </a:cubicBezTo>
                <a:cubicBezTo>
                  <a:pt x="19863" y="3000"/>
                  <a:pt x="19502" y="2839"/>
                  <a:pt x="19465" y="2948"/>
                </a:cubicBezTo>
                <a:cubicBezTo>
                  <a:pt x="19535" y="2744"/>
                  <a:pt x="19616" y="2666"/>
                  <a:pt x="19736" y="2808"/>
                </a:cubicBezTo>
                <a:cubicBezTo>
                  <a:pt x="19799" y="2882"/>
                  <a:pt x="20006" y="3044"/>
                  <a:pt x="20008" y="2762"/>
                </a:cubicBezTo>
                <a:cubicBezTo>
                  <a:pt x="20009" y="2563"/>
                  <a:pt x="19750" y="2306"/>
                  <a:pt x="19652" y="2240"/>
                </a:cubicBezTo>
                <a:cubicBezTo>
                  <a:pt x="19743" y="2177"/>
                  <a:pt x="20272" y="2315"/>
                  <a:pt x="20290" y="2066"/>
                </a:cubicBezTo>
                <a:cubicBezTo>
                  <a:pt x="20246" y="2069"/>
                  <a:pt x="20204" y="2042"/>
                  <a:pt x="20162" y="2024"/>
                </a:cubicBezTo>
                <a:cubicBezTo>
                  <a:pt x="20196" y="2013"/>
                  <a:pt x="20461" y="2053"/>
                  <a:pt x="20445" y="1920"/>
                </a:cubicBezTo>
                <a:cubicBezTo>
                  <a:pt x="20434" y="1826"/>
                  <a:pt x="20316" y="1823"/>
                  <a:pt x="20426" y="1726"/>
                </a:cubicBezTo>
                <a:cubicBezTo>
                  <a:pt x="20595" y="1578"/>
                  <a:pt x="20285" y="1472"/>
                  <a:pt x="20249" y="1409"/>
                </a:cubicBezTo>
                <a:cubicBezTo>
                  <a:pt x="20284" y="1409"/>
                  <a:pt x="20770" y="1373"/>
                  <a:pt x="20655" y="1204"/>
                </a:cubicBezTo>
                <a:cubicBezTo>
                  <a:pt x="20592" y="1111"/>
                  <a:pt x="20396" y="1087"/>
                  <a:pt x="20327" y="1171"/>
                </a:cubicBezTo>
                <a:cubicBezTo>
                  <a:pt x="20607" y="695"/>
                  <a:pt x="21060" y="526"/>
                  <a:pt x="21446" y="368"/>
                </a:cubicBezTo>
                <a:cubicBezTo>
                  <a:pt x="21259" y="170"/>
                  <a:pt x="20985" y="351"/>
                  <a:pt x="20788" y="376"/>
                </a:cubicBezTo>
                <a:cubicBezTo>
                  <a:pt x="20727" y="384"/>
                  <a:pt x="20985" y="351"/>
                  <a:pt x="20788" y="376"/>
                </a:cubicBezTo>
                <a:close/>
                <a:moveTo>
                  <a:pt x="11250" y="17854"/>
                </a:moveTo>
                <a:cubicBezTo>
                  <a:pt x="11353" y="18121"/>
                  <a:pt x="10932" y="18149"/>
                  <a:pt x="10851" y="18066"/>
                </a:cubicBezTo>
                <a:cubicBezTo>
                  <a:pt x="10834" y="18070"/>
                  <a:pt x="10772" y="18267"/>
                  <a:pt x="10762" y="18295"/>
                </a:cubicBezTo>
                <a:lnTo>
                  <a:pt x="10744" y="18285"/>
                </a:lnTo>
                <a:lnTo>
                  <a:pt x="10730" y="18323"/>
                </a:lnTo>
                <a:cubicBezTo>
                  <a:pt x="10688" y="18281"/>
                  <a:pt x="10661" y="18211"/>
                  <a:pt x="10659" y="18127"/>
                </a:cubicBezTo>
                <a:cubicBezTo>
                  <a:pt x="10636" y="18121"/>
                  <a:pt x="10482" y="18109"/>
                  <a:pt x="10449" y="18132"/>
                </a:cubicBezTo>
                <a:cubicBezTo>
                  <a:pt x="10400" y="18160"/>
                  <a:pt x="10250" y="18170"/>
                  <a:pt x="10272" y="17972"/>
                </a:cubicBezTo>
                <a:cubicBezTo>
                  <a:pt x="10299" y="17723"/>
                  <a:pt x="10501" y="18031"/>
                  <a:pt x="10576" y="17927"/>
                </a:cubicBezTo>
                <a:cubicBezTo>
                  <a:pt x="10576" y="17927"/>
                  <a:pt x="10576" y="17927"/>
                  <a:pt x="10576" y="17927"/>
                </a:cubicBezTo>
                <a:cubicBezTo>
                  <a:pt x="10555" y="17927"/>
                  <a:pt x="10562" y="17743"/>
                  <a:pt x="10562" y="17738"/>
                </a:cubicBezTo>
                <a:lnTo>
                  <a:pt x="10412" y="17627"/>
                </a:lnTo>
                <a:cubicBezTo>
                  <a:pt x="10499" y="17485"/>
                  <a:pt x="10669" y="17484"/>
                  <a:pt x="10776" y="17484"/>
                </a:cubicBezTo>
                <a:cubicBezTo>
                  <a:pt x="10837" y="17484"/>
                  <a:pt x="10950" y="17493"/>
                  <a:pt x="11001" y="17546"/>
                </a:cubicBezTo>
                <a:cubicBezTo>
                  <a:pt x="11036" y="17584"/>
                  <a:pt x="11222" y="17784"/>
                  <a:pt x="11250" y="17854"/>
                </a:cubicBezTo>
                <a:cubicBezTo>
                  <a:pt x="11273" y="17915"/>
                  <a:pt x="11228" y="17798"/>
                  <a:pt x="11250" y="17854"/>
                </a:cubicBezTo>
                <a:close/>
              </a:path>
            </a:pathLst>
          </a:custGeom>
          <a:solidFill>
            <a:srgbClr val="32E386">
              <a:alpha val="72000"/>
            </a:srgbClr>
          </a:solidFill>
          <a:ln w="12700">
            <a:miter lim="400000"/>
          </a:ln>
        </p:spPr>
        <p:txBody>
          <a:bodyPr lIns="38100" tIns="38100" rIns="38100" bIns="38100" anchor="ctr"/>
          <a:lstStyle/>
          <a:p>
            <a:pPr defTabSz="457200">
              <a:lnSpc>
                <a:spcPct val="80000"/>
              </a:lnSpc>
              <a:spcBef>
                <a:spcPts val="3500"/>
              </a:spcBef>
              <a:defRPr sz="3000">
                <a:solidFill>
                  <a:srgbClr val="FFFFFF"/>
                </a:solidFill>
                <a:effectLst>
                  <a:outerShdw blurRad="38100" dist="12700" dir="5400000" rotWithShape="0">
                    <a:srgbClr val="000000">
                      <a:alpha val="50000"/>
                    </a:srgbClr>
                  </a:outerShdw>
                </a:effectLst>
              </a:defRPr>
            </a:pPr>
            <a:endParaRPr/>
          </a:p>
        </p:txBody>
      </p:sp>
      <p:sp>
        <p:nvSpPr>
          <p:cNvPr id="87" name="Shape 87"/>
          <p:cNvSpPr/>
          <p:nvPr/>
        </p:nvSpPr>
        <p:spPr>
          <a:xfrm>
            <a:off x="9119472" y="5373499"/>
            <a:ext cx="1510517" cy="2464379"/>
          </a:xfrm>
          <a:custGeom>
            <a:avLst/>
            <a:gdLst/>
            <a:ahLst/>
            <a:cxnLst>
              <a:cxn ang="0">
                <a:pos x="wd2" y="hd2"/>
              </a:cxn>
              <a:cxn ang="5400000">
                <a:pos x="wd2" y="hd2"/>
              </a:cxn>
              <a:cxn ang="10800000">
                <a:pos x="wd2" y="hd2"/>
              </a:cxn>
              <a:cxn ang="16200000">
                <a:pos x="wd2" y="hd2"/>
              </a:cxn>
            </a:cxnLst>
            <a:rect l="0" t="0" r="r" b="b"/>
            <a:pathLst>
              <a:path w="21156" h="21346" extrusionOk="0">
                <a:moveTo>
                  <a:pt x="14907" y="13611"/>
                </a:moveTo>
                <a:cubicBezTo>
                  <a:pt x="14908" y="13576"/>
                  <a:pt x="14915" y="13542"/>
                  <a:pt x="14927" y="13508"/>
                </a:cubicBezTo>
                <a:cubicBezTo>
                  <a:pt x="14945" y="13527"/>
                  <a:pt x="14935" y="13561"/>
                  <a:pt x="14907" y="13611"/>
                </a:cubicBezTo>
                <a:cubicBezTo>
                  <a:pt x="14911" y="13596"/>
                  <a:pt x="14935" y="13561"/>
                  <a:pt x="14907" y="13611"/>
                </a:cubicBezTo>
                <a:close/>
                <a:moveTo>
                  <a:pt x="13846" y="3906"/>
                </a:moveTo>
                <a:cubicBezTo>
                  <a:pt x="13745" y="4068"/>
                  <a:pt x="13727" y="4129"/>
                  <a:pt x="13495" y="4231"/>
                </a:cubicBezTo>
                <a:cubicBezTo>
                  <a:pt x="13568" y="4090"/>
                  <a:pt x="13714" y="3995"/>
                  <a:pt x="13864" y="3877"/>
                </a:cubicBezTo>
                <a:lnTo>
                  <a:pt x="13846" y="3906"/>
                </a:lnTo>
                <a:cubicBezTo>
                  <a:pt x="13827" y="3937"/>
                  <a:pt x="13846" y="3906"/>
                  <a:pt x="13846" y="3906"/>
                </a:cubicBezTo>
                <a:close/>
                <a:moveTo>
                  <a:pt x="12475" y="14778"/>
                </a:moveTo>
                <a:cubicBezTo>
                  <a:pt x="12516" y="14778"/>
                  <a:pt x="12564" y="14776"/>
                  <a:pt x="12595" y="14795"/>
                </a:cubicBezTo>
                <a:cubicBezTo>
                  <a:pt x="12555" y="14785"/>
                  <a:pt x="12514" y="14778"/>
                  <a:pt x="12475" y="14778"/>
                </a:cubicBezTo>
                <a:cubicBezTo>
                  <a:pt x="12476" y="14778"/>
                  <a:pt x="12514" y="14778"/>
                  <a:pt x="12475" y="14778"/>
                </a:cubicBezTo>
                <a:close/>
                <a:moveTo>
                  <a:pt x="7113" y="17141"/>
                </a:moveTo>
                <a:cubicBezTo>
                  <a:pt x="7109" y="17139"/>
                  <a:pt x="7101" y="17127"/>
                  <a:pt x="7096" y="17118"/>
                </a:cubicBezTo>
                <a:cubicBezTo>
                  <a:pt x="7113" y="17112"/>
                  <a:pt x="7129" y="17104"/>
                  <a:pt x="7143" y="17096"/>
                </a:cubicBezTo>
                <a:cubicBezTo>
                  <a:pt x="7135" y="17114"/>
                  <a:pt x="7137" y="17132"/>
                  <a:pt x="7149" y="17150"/>
                </a:cubicBezTo>
                <a:lnTo>
                  <a:pt x="7113" y="17141"/>
                </a:lnTo>
                <a:cubicBezTo>
                  <a:pt x="7109" y="17139"/>
                  <a:pt x="7113" y="17141"/>
                  <a:pt x="7113" y="17141"/>
                </a:cubicBezTo>
                <a:close/>
                <a:moveTo>
                  <a:pt x="4271" y="153"/>
                </a:moveTo>
                <a:cubicBezTo>
                  <a:pt x="4271" y="153"/>
                  <a:pt x="4274" y="153"/>
                  <a:pt x="4271" y="153"/>
                </a:cubicBezTo>
                <a:cubicBezTo>
                  <a:pt x="4271" y="153"/>
                  <a:pt x="4271" y="153"/>
                  <a:pt x="4271" y="153"/>
                </a:cubicBezTo>
                <a:close/>
                <a:moveTo>
                  <a:pt x="21083" y="5876"/>
                </a:moveTo>
                <a:cubicBezTo>
                  <a:pt x="20878" y="5351"/>
                  <a:pt x="20177" y="5444"/>
                  <a:pt x="19555" y="5083"/>
                </a:cubicBezTo>
                <a:cubicBezTo>
                  <a:pt x="19066" y="4799"/>
                  <a:pt x="18685" y="4740"/>
                  <a:pt x="18023" y="4717"/>
                </a:cubicBezTo>
                <a:cubicBezTo>
                  <a:pt x="17537" y="4700"/>
                  <a:pt x="17283" y="4482"/>
                  <a:pt x="16812" y="4685"/>
                </a:cubicBezTo>
                <a:cubicBezTo>
                  <a:pt x="16950" y="4215"/>
                  <a:pt x="15462" y="3995"/>
                  <a:pt x="14945" y="4103"/>
                </a:cubicBezTo>
                <a:cubicBezTo>
                  <a:pt x="14955" y="4083"/>
                  <a:pt x="15053" y="3900"/>
                  <a:pt x="15053" y="3900"/>
                </a:cubicBezTo>
                <a:cubicBezTo>
                  <a:pt x="14663" y="3887"/>
                  <a:pt x="14273" y="3873"/>
                  <a:pt x="13883" y="3862"/>
                </a:cubicBezTo>
                <a:cubicBezTo>
                  <a:pt x="14117" y="3655"/>
                  <a:pt x="14501" y="3533"/>
                  <a:pt x="14274" y="3246"/>
                </a:cubicBezTo>
                <a:cubicBezTo>
                  <a:pt x="13791" y="3298"/>
                  <a:pt x="13738" y="2329"/>
                  <a:pt x="13421" y="2513"/>
                </a:cubicBezTo>
                <a:cubicBezTo>
                  <a:pt x="13222" y="2341"/>
                  <a:pt x="12877" y="2206"/>
                  <a:pt x="12575" y="2135"/>
                </a:cubicBezTo>
                <a:cubicBezTo>
                  <a:pt x="12586" y="2119"/>
                  <a:pt x="12595" y="2102"/>
                  <a:pt x="12600" y="2085"/>
                </a:cubicBezTo>
                <a:cubicBezTo>
                  <a:pt x="12472" y="2018"/>
                  <a:pt x="11718" y="1855"/>
                  <a:pt x="11552" y="2009"/>
                </a:cubicBezTo>
                <a:cubicBezTo>
                  <a:pt x="11407" y="1950"/>
                  <a:pt x="11152" y="1951"/>
                  <a:pt x="10982" y="1957"/>
                </a:cubicBezTo>
                <a:lnTo>
                  <a:pt x="10971" y="1915"/>
                </a:lnTo>
                <a:lnTo>
                  <a:pt x="10942" y="1935"/>
                </a:lnTo>
                <a:cubicBezTo>
                  <a:pt x="10847" y="1887"/>
                  <a:pt x="10590" y="1730"/>
                  <a:pt x="10461" y="1730"/>
                </a:cubicBezTo>
                <a:cubicBezTo>
                  <a:pt x="10603" y="1730"/>
                  <a:pt x="10202" y="1408"/>
                  <a:pt x="10132" y="1370"/>
                </a:cubicBezTo>
                <a:cubicBezTo>
                  <a:pt x="10175" y="1376"/>
                  <a:pt x="10205" y="1380"/>
                  <a:pt x="10205" y="1380"/>
                </a:cubicBezTo>
                <a:cubicBezTo>
                  <a:pt x="9946" y="1224"/>
                  <a:pt x="9692" y="1045"/>
                  <a:pt x="9292" y="1115"/>
                </a:cubicBezTo>
                <a:cubicBezTo>
                  <a:pt x="9308" y="1100"/>
                  <a:pt x="9312" y="1069"/>
                  <a:pt x="9318" y="1047"/>
                </a:cubicBezTo>
                <a:cubicBezTo>
                  <a:pt x="9756" y="901"/>
                  <a:pt x="8958" y="655"/>
                  <a:pt x="8719" y="691"/>
                </a:cubicBezTo>
                <a:cubicBezTo>
                  <a:pt x="8697" y="649"/>
                  <a:pt x="8672" y="637"/>
                  <a:pt x="8622" y="605"/>
                </a:cubicBezTo>
                <a:cubicBezTo>
                  <a:pt x="8595" y="615"/>
                  <a:pt x="8857" y="603"/>
                  <a:pt x="8946" y="583"/>
                </a:cubicBezTo>
                <a:lnTo>
                  <a:pt x="8946" y="424"/>
                </a:lnTo>
                <a:cubicBezTo>
                  <a:pt x="8584" y="419"/>
                  <a:pt x="8041" y="370"/>
                  <a:pt x="7753" y="527"/>
                </a:cubicBezTo>
                <a:cubicBezTo>
                  <a:pt x="7325" y="761"/>
                  <a:pt x="7238" y="462"/>
                  <a:pt x="6865" y="462"/>
                </a:cubicBezTo>
                <a:cubicBezTo>
                  <a:pt x="6651" y="462"/>
                  <a:pt x="6162" y="582"/>
                  <a:pt x="6100" y="423"/>
                </a:cubicBezTo>
                <a:cubicBezTo>
                  <a:pt x="6035" y="257"/>
                  <a:pt x="5794" y="173"/>
                  <a:pt x="5530" y="201"/>
                </a:cubicBezTo>
                <a:cubicBezTo>
                  <a:pt x="5798" y="201"/>
                  <a:pt x="4516" y="-254"/>
                  <a:pt x="5126" y="246"/>
                </a:cubicBezTo>
                <a:cubicBezTo>
                  <a:pt x="4964" y="310"/>
                  <a:pt x="4729" y="281"/>
                  <a:pt x="4573" y="365"/>
                </a:cubicBezTo>
                <a:cubicBezTo>
                  <a:pt x="4569" y="357"/>
                  <a:pt x="4565" y="351"/>
                  <a:pt x="4561" y="344"/>
                </a:cubicBezTo>
                <a:cubicBezTo>
                  <a:pt x="4686" y="310"/>
                  <a:pt x="4802" y="265"/>
                  <a:pt x="4906" y="212"/>
                </a:cubicBezTo>
                <a:cubicBezTo>
                  <a:pt x="4915" y="-229"/>
                  <a:pt x="4397" y="153"/>
                  <a:pt x="4270" y="153"/>
                </a:cubicBezTo>
                <a:cubicBezTo>
                  <a:pt x="4167" y="164"/>
                  <a:pt x="3359" y="353"/>
                  <a:pt x="3319" y="417"/>
                </a:cubicBezTo>
                <a:lnTo>
                  <a:pt x="3145" y="383"/>
                </a:lnTo>
                <a:cubicBezTo>
                  <a:pt x="2836" y="502"/>
                  <a:pt x="2710" y="657"/>
                  <a:pt x="2597" y="861"/>
                </a:cubicBezTo>
                <a:lnTo>
                  <a:pt x="2632" y="881"/>
                </a:lnTo>
                <a:lnTo>
                  <a:pt x="2609" y="891"/>
                </a:lnTo>
                <a:cubicBezTo>
                  <a:pt x="2609" y="891"/>
                  <a:pt x="2630" y="919"/>
                  <a:pt x="2631" y="920"/>
                </a:cubicBezTo>
                <a:cubicBezTo>
                  <a:pt x="2441" y="925"/>
                  <a:pt x="2439" y="994"/>
                  <a:pt x="2367" y="1082"/>
                </a:cubicBezTo>
                <a:cubicBezTo>
                  <a:pt x="2327" y="1132"/>
                  <a:pt x="2134" y="1188"/>
                  <a:pt x="2046" y="1216"/>
                </a:cubicBezTo>
                <a:cubicBezTo>
                  <a:pt x="2006" y="1191"/>
                  <a:pt x="1971" y="1160"/>
                  <a:pt x="1938" y="1132"/>
                </a:cubicBezTo>
                <a:lnTo>
                  <a:pt x="1757" y="1278"/>
                </a:lnTo>
                <a:lnTo>
                  <a:pt x="1868" y="1415"/>
                </a:lnTo>
                <a:lnTo>
                  <a:pt x="1840" y="1419"/>
                </a:lnTo>
                <a:lnTo>
                  <a:pt x="1824" y="1473"/>
                </a:lnTo>
                <a:lnTo>
                  <a:pt x="1805" y="1460"/>
                </a:lnTo>
                <a:cubicBezTo>
                  <a:pt x="1758" y="1481"/>
                  <a:pt x="1709" y="1500"/>
                  <a:pt x="1658" y="1517"/>
                </a:cubicBezTo>
                <a:cubicBezTo>
                  <a:pt x="1549" y="1674"/>
                  <a:pt x="1707" y="1979"/>
                  <a:pt x="1798" y="2121"/>
                </a:cubicBezTo>
                <a:lnTo>
                  <a:pt x="1623" y="2198"/>
                </a:lnTo>
                <a:cubicBezTo>
                  <a:pt x="1623" y="2198"/>
                  <a:pt x="1757" y="2274"/>
                  <a:pt x="1768" y="2279"/>
                </a:cubicBezTo>
                <a:cubicBezTo>
                  <a:pt x="1773" y="2424"/>
                  <a:pt x="1650" y="2661"/>
                  <a:pt x="1803" y="2773"/>
                </a:cubicBezTo>
                <a:cubicBezTo>
                  <a:pt x="1723" y="2851"/>
                  <a:pt x="1540" y="2983"/>
                  <a:pt x="1532" y="3078"/>
                </a:cubicBezTo>
                <a:cubicBezTo>
                  <a:pt x="1139" y="3076"/>
                  <a:pt x="1182" y="3360"/>
                  <a:pt x="947" y="3451"/>
                </a:cubicBezTo>
                <a:cubicBezTo>
                  <a:pt x="945" y="3436"/>
                  <a:pt x="951" y="3434"/>
                  <a:pt x="966" y="3447"/>
                </a:cubicBezTo>
                <a:cubicBezTo>
                  <a:pt x="608" y="3513"/>
                  <a:pt x="413" y="3554"/>
                  <a:pt x="434" y="3830"/>
                </a:cubicBezTo>
                <a:cubicBezTo>
                  <a:pt x="410" y="3843"/>
                  <a:pt x="192" y="4024"/>
                  <a:pt x="245" y="4024"/>
                </a:cubicBezTo>
                <a:lnTo>
                  <a:pt x="236" y="4024"/>
                </a:lnTo>
                <a:cubicBezTo>
                  <a:pt x="54" y="4141"/>
                  <a:pt x="48" y="4311"/>
                  <a:pt x="120" y="4482"/>
                </a:cubicBezTo>
                <a:cubicBezTo>
                  <a:pt x="-250" y="4580"/>
                  <a:pt x="355" y="4716"/>
                  <a:pt x="355" y="4730"/>
                </a:cubicBezTo>
                <a:cubicBezTo>
                  <a:pt x="361" y="4790"/>
                  <a:pt x="347" y="4826"/>
                  <a:pt x="446" y="4867"/>
                </a:cubicBezTo>
                <a:cubicBezTo>
                  <a:pt x="418" y="4880"/>
                  <a:pt x="385" y="4889"/>
                  <a:pt x="354" y="4898"/>
                </a:cubicBezTo>
                <a:lnTo>
                  <a:pt x="401" y="5044"/>
                </a:lnTo>
                <a:cubicBezTo>
                  <a:pt x="360" y="5065"/>
                  <a:pt x="295" y="5073"/>
                  <a:pt x="243" y="5074"/>
                </a:cubicBezTo>
                <a:cubicBezTo>
                  <a:pt x="-96" y="5327"/>
                  <a:pt x="100" y="5478"/>
                  <a:pt x="253" y="5724"/>
                </a:cubicBezTo>
                <a:cubicBezTo>
                  <a:pt x="-131" y="5758"/>
                  <a:pt x="906" y="6336"/>
                  <a:pt x="977" y="6405"/>
                </a:cubicBezTo>
                <a:cubicBezTo>
                  <a:pt x="1473" y="6884"/>
                  <a:pt x="1943" y="7410"/>
                  <a:pt x="2366" y="7917"/>
                </a:cubicBezTo>
                <a:cubicBezTo>
                  <a:pt x="2792" y="8429"/>
                  <a:pt x="2834" y="8747"/>
                  <a:pt x="3754" y="9047"/>
                </a:cubicBezTo>
                <a:cubicBezTo>
                  <a:pt x="4138" y="9172"/>
                  <a:pt x="4518" y="9326"/>
                  <a:pt x="4908" y="9441"/>
                </a:cubicBezTo>
                <a:cubicBezTo>
                  <a:pt x="5168" y="9517"/>
                  <a:pt x="5201" y="9759"/>
                  <a:pt x="5520" y="9800"/>
                </a:cubicBezTo>
                <a:cubicBezTo>
                  <a:pt x="5673" y="10251"/>
                  <a:pt x="5783" y="10655"/>
                  <a:pt x="5791" y="11117"/>
                </a:cubicBezTo>
                <a:cubicBezTo>
                  <a:pt x="5711" y="11122"/>
                  <a:pt x="5913" y="12338"/>
                  <a:pt x="5907" y="12464"/>
                </a:cubicBezTo>
                <a:cubicBezTo>
                  <a:pt x="5882" y="13059"/>
                  <a:pt x="5883" y="13548"/>
                  <a:pt x="6193" y="14121"/>
                </a:cubicBezTo>
                <a:lnTo>
                  <a:pt x="6225" y="14132"/>
                </a:lnTo>
                <a:cubicBezTo>
                  <a:pt x="6430" y="14543"/>
                  <a:pt x="6291" y="15161"/>
                  <a:pt x="6165" y="15567"/>
                </a:cubicBezTo>
                <a:lnTo>
                  <a:pt x="5959" y="15469"/>
                </a:lnTo>
                <a:cubicBezTo>
                  <a:pt x="6052" y="15704"/>
                  <a:pt x="6153" y="16040"/>
                  <a:pt x="6421" y="16224"/>
                </a:cubicBezTo>
                <a:cubicBezTo>
                  <a:pt x="6507" y="16420"/>
                  <a:pt x="6366" y="16837"/>
                  <a:pt x="6657" y="17019"/>
                </a:cubicBezTo>
                <a:lnTo>
                  <a:pt x="6608" y="17029"/>
                </a:lnTo>
                <a:cubicBezTo>
                  <a:pt x="6637" y="17135"/>
                  <a:pt x="6673" y="17242"/>
                  <a:pt x="6698" y="17348"/>
                </a:cubicBezTo>
                <a:cubicBezTo>
                  <a:pt x="6724" y="17460"/>
                  <a:pt x="6961" y="17753"/>
                  <a:pt x="7204" y="17552"/>
                </a:cubicBezTo>
                <a:cubicBezTo>
                  <a:pt x="7368" y="17415"/>
                  <a:pt x="7130" y="17379"/>
                  <a:pt x="7104" y="17271"/>
                </a:cubicBezTo>
                <a:cubicBezTo>
                  <a:pt x="7153" y="17247"/>
                  <a:pt x="7205" y="17224"/>
                  <a:pt x="7258" y="17204"/>
                </a:cubicBezTo>
                <a:cubicBezTo>
                  <a:pt x="7266" y="17207"/>
                  <a:pt x="7274" y="17209"/>
                  <a:pt x="7283" y="17212"/>
                </a:cubicBezTo>
                <a:cubicBezTo>
                  <a:pt x="7428" y="17330"/>
                  <a:pt x="7359" y="17669"/>
                  <a:pt x="7457" y="17825"/>
                </a:cubicBezTo>
                <a:cubicBezTo>
                  <a:pt x="7064" y="17733"/>
                  <a:pt x="6781" y="17992"/>
                  <a:pt x="7244" y="18037"/>
                </a:cubicBezTo>
                <a:cubicBezTo>
                  <a:pt x="7249" y="18089"/>
                  <a:pt x="7372" y="18164"/>
                  <a:pt x="7414" y="18219"/>
                </a:cubicBezTo>
                <a:cubicBezTo>
                  <a:pt x="7100" y="18171"/>
                  <a:pt x="6990" y="18391"/>
                  <a:pt x="6948" y="18541"/>
                </a:cubicBezTo>
                <a:cubicBezTo>
                  <a:pt x="6858" y="18867"/>
                  <a:pt x="7590" y="18545"/>
                  <a:pt x="7695" y="18694"/>
                </a:cubicBezTo>
                <a:cubicBezTo>
                  <a:pt x="7722" y="18862"/>
                  <a:pt x="7638" y="18904"/>
                  <a:pt x="7476" y="18960"/>
                </a:cubicBezTo>
                <a:cubicBezTo>
                  <a:pt x="7193" y="19058"/>
                  <a:pt x="7547" y="19380"/>
                  <a:pt x="7676" y="19483"/>
                </a:cubicBezTo>
                <a:cubicBezTo>
                  <a:pt x="7806" y="19585"/>
                  <a:pt x="8719" y="19925"/>
                  <a:pt x="8709" y="20034"/>
                </a:cubicBezTo>
                <a:cubicBezTo>
                  <a:pt x="8675" y="20055"/>
                  <a:pt x="8539" y="20057"/>
                  <a:pt x="8495" y="20060"/>
                </a:cubicBezTo>
                <a:cubicBezTo>
                  <a:pt x="8668" y="20215"/>
                  <a:pt x="8970" y="20245"/>
                  <a:pt x="9155" y="20402"/>
                </a:cubicBezTo>
                <a:cubicBezTo>
                  <a:pt x="9472" y="20673"/>
                  <a:pt x="9686" y="20866"/>
                  <a:pt x="10256" y="20922"/>
                </a:cubicBezTo>
                <a:cubicBezTo>
                  <a:pt x="10224" y="21093"/>
                  <a:pt x="10989" y="21099"/>
                  <a:pt x="11173" y="21106"/>
                </a:cubicBezTo>
                <a:cubicBezTo>
                  <a:pt x="11320" y="21272"/>
                  <a:pt x="11860" y="21266"/>
                  <a:pt x="12121" y="21346"/>
                </a:cubicBezTo>
                <a:cubicBezTo>
                  <a:pt x="12171" y="21325"/>
                  <a:pt x="12227" y="21311"/>
                  <a:pt x="12286" y="21303"/>
                </a:cubicBezTo>
                <a:cubicBezTo>
                  <a:pt x="12279" y="21275"/>
                  <a:pt x="12265" y="21249"/>
                  <a:pt x="12243" y="21224"/>
                </a:cubicBezTo>
                <a:cubicBezTo>
                  <a:pt x="12367" y="21226"/>
                  <a:pt x="12609" y="21245"/>
                  <a:pt x="12688" y="21175"/>
                </a:cubicBezTo>
                <a:cubicBezTo>
                  <a:pt x="13408" y="21075"/>
                  <a:pt x="12856" y="20944"/>
                  <a:pt x="12432" y="20879"/>
                </a:cubicBezTo>
                <a:cubicBezTo>
                  <a:pt x="12038" y="20820"/>
                  <a:pt x="11669" y="20556"/>
                  <a:pt x="11367" y="20396"/>
                </a:cubicBezTo>
                <a:lnTo>
                  <a:pt x="11371" y="20394"/>
                </a:lnTo>
                <a:cubicBezTo>
                  <a:pt x="11287" y="20307"/>
                  <a:pt x="11160" y="20275"/>
                  <a:pt x="11013" y="20336"/>
                </a:cubicBezTo>
                <a:cubicBezTo>
                  <a:pt x="10986" y="20329"/>
                  <a:pt x="10938" y="20310"/>
                  <a:pt x="10929" y="20303"/>
                </a:cubicBezTo>
                <a:cubicBezTo>
                  <a:pt x="10926" y="20288"/>
                  <a:pt x="10923" y="20273"/>
                  <a:pt x="10922" y="20258"/>
                </a:cubicBezTo>
                <a:lnTo>
                  <a:pt x="11154" y="20296"/>
                </a:lnTo>
                <a:lnTo>
                  <a:pt x="11240" y="20191"/>
                </a:lnTo>
                <a:cubicBezTo>
                  <a:pt x="10960" y="20056"/>
                  <a:pt x="10729" y="19885"/>
                  <a:pt x="10600" y="19679"/>
                </a:cubicBezTo>
                <a:cubicBezTo>
                  <a:pt x="11043" y="19491"/>
                  <a:pt x="10850" y="19267"/>
                  <a:pt x="11190" y="19008"/>
                </a:cubicBezTo>
                <a:cubicBezTo>
                  <a:pt x="11610" y="18689"/>
                  <a:pt x="10881" y="18589"/>
                  <a:pt x="10564" y="18488"/>
                </a:cubicBezTo>
                <a:cubicBezTo>
                  <a:pt x="9933" y="18287"/>
                  <a:pt x="10482" y="18110"/>
                  <a:pt x="10762" y="17956"/>
                </a:cubicBezTo>
                <a:cubicBezTo>
                  <a:pt x="11082" y="17780"/>
                  <a:pt x="10532" y="17572"/>
                  <a:pt x="10925" y="17461"/>
                </a:cubicBezTo>
                <a:cubicBezTo>
                  <a:pt x="11053" y="17363"/>
                  <a:pt x="11542" y="17241"/>
                  <a:pt x="11132" y="17081"/>
                </a:cubicBezTo>
                <a:cubicBezTo>
                  <a:pt x="10719" y="16920"/>
                  <a:pt x="10542" y="17195"/>
                  <a:pt x="10370" y="16756"/>
                </a:cubicBezTo>
                <a:cubicBezTo>
                  <a:pt x="10280" y="16736"/>
                  <a:pt x="10698" y="16839"/>
                  <a:pt x="10701" y="16840"/>
                </a:cubicBezTo>
                <a:cubicBezTo>
                  <a:pt x="10852" y="16881"/>
                  <a:pt x="11044" y="16917"/>
                  <a:pt x="11208" y="16879"/>
                </a:cubicBezTo>
                <a:cubicBezTo>
                  <a:pt x="11677" y="16773"/>
                  <a:pt x="11296" y="16620"/>
                  <a:pt x="11327" y="16476"/>
                </a:cubicBezTo>
                <a:lnTo>
                  <a:pt x="11391" y="16465"/>
                </a:lnTo>
                <a:cubicBezTo>
                  <a:pt x="11399" y="16341"/>
                  <a:pt x="11312" y="16265"/>
                  <a:pt x="11208" y="16169"/>
                </a:cubicBezTo>
                <a:cubicBezTo>
                  <a:pt x="11664" y="16259"/>
                  <a:pt x="12455" y="16159"/>
                  <a:pt x="12835" y="15994"/>
                </a:cubicBezTo>
                <a:cubicBezTo>
                  <a:pt x="13028" y="15910"/>
                  <a:pt x="13154" y="15698"/>
                  <a:pt x="13228" y="15565"/>
                </a:cubicBezTo>
                <a:cubicBezTo>
                  <a:pt x="13402" y="15253"/>
                  <a:pt x="12911" y="15333"/>
                  <a:pt x="12834" y="15144"/>
                </a:cubicBezTo>
                <a:cubicBezTo>
                  <a:pt x="12802" y="15022"/>
                  <a:pt x="12963" y="14987"/>
                  <a:pt x="12778" y="14873"/>
                </a:cubicBezTo>
                <a:cubicBezTo>
                  <a:pt x="13254" y="14989"/>
                  <a:pt x="14069" y="14954"/>
                  <a:pt x="14075" y="14543"/>
                </a:cubicBezTo>
                <a:cubicBezTo>
                  <a:pt x="14715" y="14565"/>
                  <a:pt x="14622" y="13934"/>
                  <a:pt x="14861" y="13689"/>
                </a:cubicBezTo>
                <a:cubicBezTo>
                  <a:pt x="14826" y="13753"/>
                  <a:pt x="14779" y="13815"/>
                  <a:pt x="14699" y="13862"/>
                </a:cubicBezTo>
                <a:lnTo>
                  <a:pt x="14810" y="13932"/>
                </a:lnTo>
                <a:lnTo>
                  <a:pt x="14823" y="13925"/>
                </a:lnTo>
                <a:lnTo>
                  <a:pt x="14866" y="13945"/>
                </a:lnTo>
                <a:cubicBezTo>
                  <a:pt x="15391" y="13663"/>
                  <a:pt x="15253" y="13268"/>
                  <a:pt x="15713" y="12979"/>
                </a:cubicBezTo>
                <a:cubicBezTo>
                  <a:pt x="16218" y="12660"/>
                  <a:pt x="15525" y="12151"/>
                  <a:pt x="15954" y="11777"/>
                </a:cubicBezTo>
                <a:cubicBezTo>
                  <a:pt x="16313" y="11463"/>
                  <a:pt x="17360" y="11121"/>
                  <a:pt x="17972" y="11165"/>
                </a:cubicBezTo>
                <a:cubicBezTo>
                  <a:pt x="18474" y="11201"/>
                  <a:pt x="18489" y="10927"/>
                  <a:pt x="18940" y="10851"/>
                </a:cubicBezTo>
                <a:cubicBezTo>
                  <a:pt x="18679" y="10613"/>
                  <a:pt x="19041" y="10505"/>
                  <a:pt x="19136" y="10300"/>
                </a:cubicBezTo>
                <a:cubicBezTo>
                  <a:pt x="19263" y="10026"/>
                  <a:pt x="19440" y="9737"/>
                  <a:pt x="19532" y="9473"/>
                </a:cubicBezTo>
                <a:cubicBezTo>
                  <a:pt x="19677" y="9053"/>
                  <a:pt x="19187" y="8394"/>
                  <a:pt x="19505" y="8013"/>
                </a:cubicBezTo>
                <a:cubicBezTo>
                  <a:pt x="20005" y="8053"/>
                  <a:pt x="20030" y="7526"/>
                  <a:pt x="20245" y="7340"/>
                </a:cubicBezTo>
                <a:cubicBezTo>
                  <a:pt x="20849" y="6817"/>
                  <a:pt x="21350" y="6573"/>
                  <a:pt x="21083" y="5876"/>
                </a:cubicBezTo>
                <a:cubicBezTo>
                  <a:pt x="21071" y="5847"/>
                  <a:pt x="21253" y="6319"/>
                  <a:pt x="21083" y="5876"/>
                </a:cubicBezTo>
                <a:close/>
              </a:path>
            </a:pathLst>
          </a:custGeom>
          <a:solidFill>
            <a:srgbClr val="E1F9EC"/>
          </a:solidFill>
          <a:ln w="12700">
            <a:miter lim="400000"/>
          </a:ln>
        </p:spPr>
        <p:txBody>
          <a:bodyPr lIns="38100" tIns="38100" rIns="38100" bIns="38100" anchor="ctr"/>
          <a:lstStyle/>
          <a:p>
            <a:pPr defTabSz="457200">
              <a:lnSpc>
                <a:spcPct val="80000"/>
              </a:lnSpc>
              <a:spcBef>
                <a:spcPts val="3500"/>
              </a:spcBef>
              <a:defRPr sz="3000">
                <a:solidFill>
                  <a:srgbClr val="FFFFFF"/>
                </a:solidFill>
                <a:effectLst>
                  <a:outerShdw blurRad="38100" dist="12700" dir="5400000" rotWithShape="0">
                    <a:srgbClr val="000000">
                      <a:alpha val="50000"/>
                    </a:srgbClr>
                  </a:outerShdw>
                </a:effectLst>
              </a:defRPr>
            </a:pPr>
            <a:endParaRPr/>
          </a:p>
        </p:txBody>
      </p:sp>
      <p:sp>
        <p:nvSpPr>
          <p:cNvPr id="88" name="Shape 88"/>
          <p:cNvSpPr/>
          <p:nvPr/>
        </p:nvSpPr>
        <p:spPr>
          <a:xfrm>
            <a:off x="1608215" y="3195715"/>
            <a:ext cx="1342870" cy="1342870"/>
          </a:xfrm>
          <a:prstGeom prst="ellipse">
            <a:avLst/>
          </a:prstGeom>
          <a:solidFill>
            <a:srgbClr val="32E386"/>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9" name="Shape 89"/>
          <p:cNvSpPr/>
          <p:nvPr/>
        </p:nvSpPr>
        <p:spPr>
          <a:xfrm>
            <a:off x="1460500" y="3048000"/>
            <a:ext cx="1638300" cy="16383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0" name="Shape 90"/>
          <p:cNvSpPr/>
          <p:nvPr/>
        </p:nvSpPr>
        <p:spPr>
          <a:xfrm>
            <a:off x="3494894" y="4879194"/>
            <a:ext cx="1176313" cy="1176313"/>
          </a:xfrm>
          <a:prstGeom prst="ellipse">
            <a:avLst/>
          </a:prstGeom>
          <a:solidFill>
            <a:srgbClr val="66EBA5"/>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1" name="Shape 91"/>
          <p:cNvSpPr/>
          <p:nvPr/>
        </p:nvSpPr>
        <p:spPr>
          <a:xfrm>
            <a:off x="3365500" y="4749800"/>
            <a:ext cx="1435100" cy="14351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2" name="Shape 92"/>
          <p:cNvSpPr>
            <a:spLocks noGrp="1"/>
          </p:cNvSpPr>
          <p:nvPr>
            <p:ph type="body" sz="quarter" idx="13"/>
          </p:nvPr>
        </p:nvSpPr>
        <p:spPr>
          <a:xfrm>
            <a:off x="1371600" y="7683500"/>
            <a:ext cx="7416800" cy="1066800"/>
          </a:xfrm>
          <a:prstGeom prst="rect">
            <a:avLst/>
          </a:prstGeom>
        </p:spPr>
        <p:txBody>
          <a:bodyPr>
            <a:spAutoFit/>
          </a:bodyPr>
          <a:lstStyle>
            <a:lvl1pPr marL="0" indent="0">
              <a:lnSpc>
                <a:spcPts val="5000"/>
              </a:lnSpc>
              <a:spcBef>
                <a:spcPts val="0"/>
              </a:spcBef>
              <a:buSzTx/>
              <a:buNone/>
              <a:defRPr sz="2800">
                <a:solidFill>
                  <a:srgbClr val="3C3C3C"/>
                </a:solidFill>
                <a:latin typeface="+mj-lt"/>
                <a:ea typeface="+mj-ea"/>
                <a:cs typeface="+mj-cs"/>
                <a:sym typeface="Avenir Next"/>
              </a:defRPr>
            </a:lvl1pPr>
          </a:lstStyle>
          <a:p>
            <a:r>
              <a:t>Duis autem vel eum iriure dolor in hendrerit in vulputate velit esse molestie consequat.</a:t>
            </a:r>
          </a:p>
        </p:txBody>
      </p:sp>
      <p:sp>
        <p:nvSpPr>
          <p:cNvPr id="93" name="Shape 93"/>
          <p:cNvSpPr>
            <a:spLocks noGrp="1"/>
          </p:cNvSpPr>
          <p:nvPr>
            <p:ph type="body" sz="quarter" idx="14"/>
          </p:nvPr>
        </p:nvSpPr>
        <p:spPr>
          <a:xfrm>
            <a:off x="3571430" y="5105400"/>
            <a:ext cx="1025500" cy="723900"/>
          </a:xfrm>
          <a:prstGeom prst="rect">
            <a:avLst/>
          </a:prstGeom>
        </p:spPr>
        <p:txBody>
          <a:bodyPr wrap="none">
            <a:spAutoFit/>
          </a:bodyPr>
          <a:lstStyle>
            <a:lvl1pPr marL="0" indent="0" algn="ctr">
              <a:spcBef>
                <a:spcPts val="0"/>
              </a:spcBef>
              <a:buSzTx/>
              <a:buNone/>
              <a:defRPr sz="3600">
                <a:solidFill>
                  <a:srgbClr val="FDFFFF"/>
                </a:solidFill>
                <a:latin typeface="+mj-lt"/>
                <a:ea typeface="+mj-ea"/>
                <a:cs typeface="+mj-cs"/>
                <a:sym typeface="Avenir Next"/>
              </a:defRPr>
            </a:lvl1pPr>
          </a:lstStyle>
          <a:p>
            <a:r>
              <a:t>22%</a:t>
            </a:r>
          </a:p>
        </p:txBody>
      </p:sp>
      <p:sp>
        <p:nvSpPr>
          <p:cNvPr id="94" name="Shape 94"/>
          <p:cNvSpPr>
            <a:spLocks noGrp="1"/>
          </p:cNvSpPr>
          <p:nvPr>
            <p:ph type="body" sz="quarter" idx="15"/>
          </p:nvPr>
        </p:nvSpPr>
        <p:spPr>
          <a:xfrm>
            <a:off x="1717408" y="3492500"/>
            <a:ext cx="1126745" cy="800100"/>
          </a:xfrm>
          <a:prstGeom prst="rect">
            <a:avLst/>
          </a:prstGeom>
        </p:spPr>
        <p:txBody>
          <a:bodyPr wrap="none">
            <a:spAutoFit/>
          </a:bodyPr>
          <a:lstStyle>
            <a:lvl1pPr marL="0" indent="0" algn="ctr">
              <a:spcBef>
                <a:spcPts val="0"/>
              </a:spcBef>
              <a:buSzTx/>
              <a:buNone/>
              <a:defRPr sz="4000">
                <a:solidFill>
                  <a:srgbClr val="FDFFFF"/>
                </a:solidFill>
                <a:latin typeface="+mj-lt"/>
                <a:ea typeface="+mj-ea"/>
                <a:cs typeface="+mj-cs"/>
                <a:sym typeface="Avenir Next"/>
              </a:defRPr>
            </a:lvl1pPr>
          </a:lstStyle>
          <a:p>
            <a:r>
              <a:t>43%</a:t>
            </a:r>
          </a:p>
        </p:txBody>
      </p:sp>
      <p:sp>
        <p:nvSpPr>
          <p:cNvPr id="95" name="Shape 95"/>
          <p:cNvSpPr>
            <a:spLocks noGrp="1"/>
          </p:cNvSpPr>
          <p:nvPr>
            <p:ph type="body" sz="quarter" idx="16"/>
          </p:nvPr>
        </p:nvSpPr>
        <p:spPr>
          <a:xfrm>
            <a:off x="5130800" y="4984750"/>
            <a:ext cx="2095500" cy="952500"/>
          </a:xfrm>
          <a:prstGeom prst="rect">
            <a:avLst/>
          </a:prstGeom>
        </p:spPr>
        <p:txBody>
          <a:bodyPr>
            <a:spAutoFit/>
          </a:bodyPr>
          <a:lstStyle>
            <a:lvl1pPr marL="0" indent="0">
              <a:lnSpc>
                <a:spcPts val="3100"/>
              </a:lnSpc>
              <a:spcBef>
                <a:spcPts val="0"/>
              </a:spcBef>
              <a:buSzTx/>
              <a:buNone/>
              <a:defRPr sz="1200">
                <a:latin typeface="+mj-lt"/>
                <a:ea typeface="+mj-ea"/>
                <a:cs typeface="+mj-cs"/>
                <a:sym typeface="Avenir Next"/>
              </a:defRPr>
            </a:lvl1pPr>
          </a:lstStyle>
          <a:p>
            <a:r>
              <a:t>Claritas est etiam processus dynamicus, qui sequitur mutationem consuetudium lectorum</a:t>
            </a:r>
          </a:p>
        </p:txBody>
      </p:sp>
      <p:sp>
        <p:nvSpPr>
          <p:cNvPr id="96" name="Shape 96"/>
          <p:cNvSpPr>
            <a:spLocks noGrp="1"/>
          </p:cNvSpPr>
          <p:nvPr>
            <p:ph type="body" sz="quarter" idx="17"/>
          </p:nvPr>
        </p:nvSpPr>
        <p:spPr>
          <a:xfrm>
            <a:off x="3327400" y="3409950"/>
            <a:ext cx="2095500" cy="952500"/>
          </a:xfrm>
          <a:prstGeom prst="rect">
            <a:avLst/>
          </a:prstGeom>
        </p:spPr>
        <p:txBody>
          <a:bodyPr>
            <a:spAutoFit/>
          </a:bodyPr>
          <a:lstStyle>
            <a:lvl1pPr marL="0" indent="0">
              <a:lnSpc>
                <a:spcPts val="3100"/>
              </a:lnSpc>
              <a:spcBef>
                <a:spcPts val="0"/>
              </a:spcBef>
              <a:buSzTx/>
              <a:buNone/>
              <a:defRPr sz="1200">
                <a:latin typeface="+mj-lt"/>
                <a:ea typeface="+mj-ea"/>
                <a:cs typeface="+mj-cs"/>
                <a:sym typeface="Avenir Next"/>
              </a:defRPr>
            </a:lvl1pPr>
          </a:lstStyle>
          <a:p>
            <a:r>
              <a:t>Claritas est etiam processus dynamicus, qui sequitur mutationem consuetudium lectorum</a:t>
            </a:r>
          </a:p>
        </p:txBody>
      </p:sp>
      <p:sp>
        <p:nvSpPr>
          <p:cNvPr id="97" name="Shape 97"/>
          <p:cNvSpPr>
            <a:spLocks noGrp="1"/>
          </p:cNvSpPr>
          <p:nvPr>
            <p:ph type="body" sz="quarter" idx="18"/>
          </p:nvPr>
        </p:nvSpPr>
        <p:spPr>
          <a:xfrm>
            <a:off x="2552700" y="9842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Look At The World</a:t>
            </a:r>
          </a:p>
        </p:txBody>
      </p:sp>
      <p:sp>
        <p:nvSpPr>
          <p:cNvPr id="98" name="Shape 98"/>
          <p:cNvSpPr>
            <a:spLocks noGrp="1"/>
          </p:cNvSpPr>
          <p:nvPr>
            <p:ph type="body" sz="quarter" idx="19"/>
          </p:nvPr>
        </p:nvSpPr>
        <p:spPr>
          <a:xfrm>
            <a:off x="1397000" y="6851649"/>
            <a:ext cx="2095500" cy="723901"/>
          </a:xfrm>
          <a:prstGeom prst="rect">
            <a:avLst/>
          </a:prstGeom>
        </p:spPr>
        <p:txBody>
          <a:bodyPr>
            <a:spAutoFit/>
          </a:bodyPr>
          <a:lstStyle>
            <a:lvl1pPr marL="0" indent="0">
              <a:lnSpc>
                <a:spcPts val="6000"/>
              </a:lnSpc>
              <a:spcBef>
                <a:spcPts val="0"/>
              </a:spcBef>
              <a:buSzTx/>
              <a:buNone/>
              <a:defRPr sz="3600">
                <a:solidFill>
                  <a:srgbClr val="1CCD6C"/>
                </a:solidFill>
                <a:latin typeface="+mj-lt"/>
                <a:ea typeface="+mj-ea"/>
                <a:cs typeface="+mj-cs"/>
                <a:sym typeface="Avenir Next"/>
              </a:defRPr>
            </a:lvl1pPr>
          </a:lstStyle>
          <a:p>
            <a:r>
              <a:t>America</a:t>
            </a:r>
          </a:p>
        </p:txBody>
      </p:sp>
      <p:sp>
        <p:nvSpPr>
          <p:cNvPr id="99" name="Shape 9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able">
    <p:spTree>
      <p:nvGrpSpPr>
        <p:cNvPr id="1" name=""/>
        <p:cNvGrpSpPr/>
        <p:nvPr/>
      </p:nvGrpSpPr>
      <p:grpSpPr>
        <a:xfrm>
          <a:off x="0" y="0"/>
          <a:ext cx="0" cy="0"/>
          <a:chOff x="0" y="0"/>
          <a:chExt cx="0" cy="0"/>
        </a:xfrm>
      </p:grpSpPr>
      <p:graphicFrame>
        <p:nvGraphicFramePr>
          <p:cNvPr id="106" name="Table 106"/>
          <p:cNvGraphicFramePr/>
          <p:nvPr/>
        </p:nvGraphicFramePr>
        <p:xfrm>
          <a:off x="1651000" y="3035300"/>
          <a:ext cx="9690100" cy="5016500"/>
        </p:xfrm>
        <a:graphic>
          <a:graphicData uri="http://schemas.openxmlformats.org/drawingml/2006/table">
            <a:tbl>
              <a:tblPr>
                <a:tableStyleId>{4C3C2611-4C71-4FC5-86AE-919BDF0F9419}</a:tableStyleId>
              </a:tblPr>
              <a:tblGrid>
                <a:gridCol w="3230033">
                  <a:extLst>
                    <a:ext uri="{9D8B030D-6E8A-4147-A177-3AD203B41FA5}">
                      <a16:colId xmlns:a16="http://schemas.microsoft.com/office/drawing/2014/main" val="20000"/>
                    </a:ext>
                  </a:extLst>
                </a:gridCol>
                <a:gridCol w="3230033">
                  <a:extLst>
                    <a:ext uri="{9D8B030D-6E8A-4147-A177-3AD203B41FA5}">
                      <a16:colId xmlns:a16="http://schemas.microsoft.com/office/drawing/2014/main" val="20001"/>
                    </a:ext>
                  </a:extLst>
                </a:gridCol>
                <a:gridCol w="3230033">
                  <a:extLst>
                    <a:ext uri="{9D8B030D-6E8A-4147-A177-3AD203B41FA5}">
                      <a16:colId xmlns:a16="http://schemas.microsoft.com/office/drawing/2014/main" val="20002"/>
                    </a:ext>
                  </a:extLst>
                </a:gridCol>
              </a:tblGrid>
              <a:tr h="627062">
                <a:tc>
                  <a:txBody>
                    <a:bodyPr/>
                    <a:lstStyle/>
                    <a:p>
                      <a:pPr>
                        <a:lnSpc>
                          <a:spcPts val="4100"/>
                        </a:lnSpc>
                      </a:pPr>
                      <a:r>
                        <a:rPr sz="2000" b="1">
                          <a:solidFill>
                            <a:srgbClr val="1CCD6C"/>
                          </a:solidFill>
                          <a:latin typeface="+mj-lt"/>
                          <a:ea typeface="+mj-ea"/>
                          <a:cs typeface="+mj-cs"/>
                          <a:sym typeface="Avenir Next"/>
                        </a:rPr>
                        <a:t>GDP</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noFill/>
                  </a:tcPr>
                </a:tc>
                <a:tc>
                  <a:txBody>
                    <a:bodyPr/>
                    <a:lstStyle/>
                    <a:p>
                      <a:pPr>
                        <a:lnSpc>
                          <a:spcPts val="4100"/>
                        </a:lnSpc>
                      </a:pPr>
                      <a:r>
                        <a:rPr sz="2000" b="1">
                          <a:solidFill>
                            <a:srgbClr val="1CCD6C"/>
                          </a:solidFill>
                          <a:latin typeface="+mj-lt"/>
                          <a:ea typeface="+mj-ea"/>
                          <a:cs typeface="+mj-cs"/>
                          <a:sym typeface="Avenir Next"/>
                        </a:rPr>
                        <a:t>Last</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noFill/>
                  </a:tcPr>
                </a:tc>
                <a:tc>
                  <a:txBody>
                    <a:bodyPr/>
                    <a:lstStyle/>
                    <a:p>
                      <a:pPr>
                        <a:lnSpc>
                          <a:spcPts val="4100"/>
                        </a:lnSpc>
                      </a:pPr>
                      <a:r>
                        <a:rPr sz="2000" b="1">
                          <a:solidFill>
                            <a:srgbClr val="1CCD6C"/>
                          </a:solidFill>
                          <a:latin typeface="+mj-lt"/>
                          <a:ea typeface="+mj-ea"/>
                          <a:cs typeface="+mj-cs"/>
                          <a:sym typeface="Avenir Next"/>
                        </a:rPr>
                        <a:t>Previous</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noFill/>
                  </a:tcPr>
                </a:tc>
                <a:extLst>
                  <a:ext uri="{0D108BD9-81ED-4DB2-BD59-A6C34878D82A}">
                    <a16:rowId xmlns:a16="http://schemas.microsoft.com/office/drawing/2014/main" val="10000"/>
                  </a:ext>
                </a:extLst>
              </a:tr>
              <a:tr h="627062">
                <a:tc>
                  <a:txBody>
                    <a:bodyPr/>
                    <a:lstStyle/>
                    <a:p>
                      <a:pPr>
                        <a:lnSpc>
                          <a:spcPts val="3600"/>
                        </a:lnSpc>
                      </a:pPr>
                      <a:r>
                        <a:rPr sz="1600">
                          <a:solidFill>
                            <a:srgbClr val="3C3C3C"/>
                          </a:solidFill>
                          <a:latin typeface="+mj-lt"/>
                          <a:ea typeface="+mj-ea"/>
                          <a:cs typeface="+mj-cs"/>
                          <a:sym typeface="Avenir Next"/>
                        </a:rPr>
                        <a:t>Duis autem vel eum iriure</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E0F9EC">
                        <a:alpha val="44000"/>
                      </a:srgbClr>
                    </a:solidFill>
                  </a:tcPr>
                </a:tc>
                <a:tc>
                  <a:txBody>
                    <a:bodyPr/>
                    <a:lstStyle/>
                    <a:p>
                      <a:pPr>
                        <a:lnSpc>
                          <a:spcPts val="3600"/>
                        </a:lnSpc>
                      </a:pPr>
                      <a:r>
                        <a:rPr sz="1600">
                          <a:solidFill>
                            <a:srgbClr val="3C3C3C"/>
                          </a:solidFill>
                          <a:latin typeface="+mj-lt"/>
                          <a:ea typeface="+mj-ea"/>
                          <a:cs typeface="+mj-cs"/>
                          <a:sym typeface="Avenir Next"/>
                        </a:rPr>
                        <a:t>$25,000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E0F9EC">
                        <a:alpha val="44000"/>
                      </a:srgbClr>
                    </a:solidFill>
                  </a:tcPr>
                </a:tc>
                <a:tc>
                  <a:txBody>
                    <a:bodyPr/>
                    <a:lstStyle/>
                    <a:p>
                      <a:pPr>
                        <a:lnSpc>
                          <a:spcPts val="3600"/>
                        </a:lnSpc>
                      </a:pPr>
                      <a:r>
                        <a:rPr sz="1600">
                          <a:solidFill>
                            <a:srgbClr val="3C3C3C"/>
                          </a:solidFill>
                          <a:latin typeface="+mj-lt"/>
                          <a:ea typeface="+mj-ea"/>
                          <a:cs typeface="+mj-cs"/>
                          <a:sym typeface="Avenir Next"/>
                        </a:rPr>
                        <a:t>$30,000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E0F9EC">
                        <a:alpha val="44000"/>
                      </a:srgbClr>
                    </a:solidFill>
                  </a:tcPr>
                </a:tc>
                <a:extLst>
                  <a:ext uri="{0D108BD9-81ED-4DB2-BD59-A6C34878D82A}">
                    <a16:rowId xmlns:a16="http://schemas.microsoft.com/office/drawing/2014/main" val="10001"/>
                  </a:ext>
                </a:extLst>
              </a:tr>
              <a:tr h="627062">
                <a:tc>
                  <a:txBody>
                    <a:bodyPr/>
                    <a:lstStyle/>
                    <a:p>
                      <a:pPr>
                        <a:lnSpc>
                          <a:spcPts val="3600"/>
                        </a:lnSpc>
                      </a:pPr>
                      <a:r>
                        <a:rPr sz="1600">
                          <a:solidFill>
                            <a:srgbClr val="3C3C3C"/>
                          </a:solidFill>
                          <a:latin typeface="+mj-lt"/>
                          <a:ea typeface="+mj-ea"/>
                          <a:cs typeface="+mj-cs"/>
                          <a:sym typeface="Avenir Next"/>
                        </a:rPr>
                        <a:t>Hendrerit in vulputate</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noFill/>
                  </a:tcPr>
                </a:tc>
                <a:tc>
                  <a:txBody>
                    <a:bodyPr/>
                    <a:lstStyle/>
                    <a:p>
                      <a:pPr>
                        <a:lnSpc>
                          <a:spcPts val="3600"/>
                        </a:lnSpc>
                      </a:pPr>
                      <a:r>
                        <a:rPr sz="1600">
                          <a:solidFill>
                            <a:srgbClr val="3C3C3C"/>
                          </a:solidFill>
                          <a:latin typeface="+mj-lt"/>
                          <a:ea typeface="+mj-ea"/>
                          <a:cs typeface="+mj-cs"/>
                          <a:sym typeface="Avenir Next"/>
                        </a:rPr>
                        <a:t>$27,000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noFill/>
                  </a:tcPr>
                </a:tc>
                <a:tc>
                  <a:txBody>
                    <a:bodyPr/>
                    <a:lstStyle/>
                    <a:p>
                      <a:pPr>
                        <a:lnSpc>
                          <a:spcPts val="3600"/>
                        </a:lnSpc>
                      </a:pPr>
                      <a:r>
                        <a:rPr sz="1600">
                          <a:solidFill>
                            <a:srgbClr val="3C3C3C"/>
                          </a:solidFill>
                          <a:latin typeface="+mj-lt"/>
                          <a:ea typeface="+mj-ea"/>
                          <a:cs typeface="+mj-cs"/>
                          <a:sym typeface="Avenir Next"/>
                        </a:rPr>
                        <a:t>$35,000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noFill/>
                  </a:tcPr>
                </a:tc>
                <a:extLst>
                  <a:ext uri="{0D108BD9-81ED-4DB2-BD59-A6C34878D82A}">
                    <a16:rowId xmlns:a16="http://schemas.microsoft.com/office/drawing/2014/main" val="10002"/>
                  </a:ext>
                </a:extLst>
              </a:tr>
              <a:tr h="627062">
                <a:tc>
                  <a:txBody>
                    <a:bodyPr/>
                    <a:lstStyle/>
                    <a:p>
                      <a:pPr>
                        <a:lnSpc>
                          <a:spcPts val="3600"/>
                        </a:lnSpc>
                      </a:pPr>
                      <a:r>
                        <a:rPr sz="1600">
                          <a:solidFill>
                            <a:srgbClr val="3C3C3C"/>
                          </a:solidFill>
                          <a:latin typeface="+mj-lt"/>
                          <a:ea typeface="+mj-ea"/>
                          <a:cs typeface="+mj-cs"/>
                          <a:sym typeface="Avenir Next"/>
                        </a:rPr>
                        <a:t>Esse molestie consequat</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F2FDF7"/>
                    </a:solidFill>
                  </a:tcPr>
                </a:tc>
                <a:tc>
                  <a:txBody>
                    <a:bodyPr/>
                    <a:lstStyle/>
                    <a:p>
                      <a:pPr>
                        <a:lnSpc>
                          <a:spcPts val="3600"/>
                        </a:lnSpc>
                      </a:pPr>
                      <a:r>
                        <a:rPr sz="1600">
                          <a:solidFill>
                            <a:srgbClr val="3C3C3C"/>
                          </a:solidFill>
                          <a:latin typeface="+mj-lt"/>
                          <a:ea typeface="+mj-ea"/>
                          <a:cs typeface="+mj-cs"/>
                          <a:sym typeface="Avenir Next"/>
                        </a:rPr>
                        <a:t>$16,000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F2FDF7"/>
                    </a:solidFill>
                  </a:tcPr>
                </a:tc>
                <a:tc>
                  <a:txBody>
                    <a:bodyPr/>
                    <a:lstStyle/>
                    <a:p>
                      <a:pPr>
                        <a:lnSpc>
                          <a:spcPts val="3600"/>
                        </a:lnSpc>
                      </a:pPr>
                      <a:r>
                        <a:rPr sz="1600">
                          <a:solidFill>
                            <a:srgbClr val="3C3C3C"/>
                          </a:solidFill>
                          <a:latin typeface="+mj-lt"/>
                          <a:ea typeface="+mj-ea"/>
                          <a:cs typeface="+mj-cs"/>
                          <a:sym typeface="Avenir Next"/>
                        </a:rPr>
                        <a:t>$52,000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F2FDF7"/>
                    </a:solidFill>
                  </a:tcPr>
                </a:tc>
                <a:extLst>
                  <a:ext uri="{0D108BD9-81ED-4DB2-BD59-A6C34878D82A}">
                    <a16:rowId xmlns:a16="http://schemas.microsoft.com/office/drawing/2014/main" val="10003"/>
                  </a:ext>
                </a:extLst>
              </a:tr>
              <a:tr h="627062">
                <a:tc>
                  <a:txBody>
                    <a:bodyPr/>
                    <a:lstStyle/>
                    <a:p>
                      <a:pPr>
                        <a:lnSpc>
                          <a:spcPts val="3600"/>
                        </a:lnSpc>
                      </a:pPr>
                      <a:r>
                        <a:rPr sz="1600">
                          <a:solidFill>
                            <a:srgbClr val="3C3C3C"/>
                          </a:solidFill>
                          <a:latin typeface="+mj-lt"/>
                          <a:ea typeface="+mj-ea"/>
                          <a:cs typeface="+mj-cs"/>
                          <a:sym typeface="Avenir Next"/>
                        </a:rPr>
                        <a:t>Lorem autem vel eum iriure</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noFill/>
                  </a:tcPr>
                </a:tc>
                <a:tc>
                  <a:txBody>
                    <a:bodyPr/>
                    <a:lstStyle/>
                    <a:p>
                      <a:pPr>
                        <a:lnSpc>
                          <a:spcPts val="3600"/>
                        </a:lnSpc>
                      </a:pPr>
                      <a:r>
                        <a:rPr sz="1600">
                          <a:solidFill>
                            <a:srgbClr val="3C3C3C"/>
                          </a:solidFill>
                          <a:latin typeface="+mj-lt"/>
                          <a:ea typeface="+mj-ea"/>
                          <a:cs typeface="+mj-cs"/>
                          <a:sym typeface="Avenir Next"/>
                        </a:rPr>
                        <a:t>$18,000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noFill/>
                  </a:tcPr>
                </a:tc>
                <a:tc>
                  <a:txBody>
                    <a:bodyPr/>
                    <a:lstStyle/>
                    <a:p>
                      <a:pPr>
                        <a:lnSpc>
                          <a:spcPts val="3600"/>
                        </a:lnSpc>
                      </a:pPr>
                      <a:r>
                        <a:rPr sz="1600">
                          <a:solidFill>
                            <a:srgbClr val="3C3C3C"/>
                          </a:solidFill>
                          <a:latin typeface="+mj-lt"/>
                          <a:ea typeface="+mj-ea"/>
                          <a:cs typeface="+mj-cs"/>
                          <a:sym typeface="Avenir Next"/>
                        </a:rPr>
                        <a:t>$22,000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noFill/>
                  </a:tcPr>
                </a:tc>
                <a:extLst>
                  <a:ext uri="{0D108BD9-81ED-4DB2-BD59-A6C34878D82A}">
                    <a16:rowId xmlns:a16="http://schemas.microsoft.com/office/drawing/2014/main" val="10004"/>
                  </a:ext>
                </a:extLst>
              </a:tr>
              <a:tr h="627062">
                <a:tc>
                  <a:txBody>
                    <a:bodyPr/>
                    <a:lstStyle/>
                    <a:p>
                      <a:pPr>
                        <a:lnSpc>
                          <a:spcPts val="3600"/>
                        </a:lnSpc>
                      </a:pPr>
                      <a:r>
                        <a:rPr sz="1600">
                          <a:solidFill>
                            <a:srgbClr val="3C3C3C"/>
                          </a:solidFill>
                          <a:latin typeface="+mj-lt"/>
                          <a:ea typeface="+mj-ea"/>
                          <a:cs typeface="+mj-cs"/>
                          <a:sym typeface="Avenir Next"/>
                        </a:rPr>
                        <a:t>Dolor in vulputate</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F2FDF7"/>
                    </a:solidFill>
                  </a:tcPr>
                </a:tc>
                <a:tc>
                  <a:txBody>
                    <a:bodyPr/>
                    <a:lstStyle/>
                    <a:p>
                      <a:pPr>
                        <a:lnSpc>
                          <a:spcPts val="3600"/>
                        </a:lnSpc>
                      </a:pPr>
                      <a:r>
                        <a:rPr sz="1600">
                          <a:solidFill>
                            <a:srgbClr val="3C3C3C"/>
                          </a:solidFill>
                          <a:latin typeface="+mj-lt"/>
                          <a:ea typeface="+mj-ea"/>
                          <a:cs typeface="+mj-cs"/>
                          <a:sym typeface="Avenir Next"/>
                        </a:rPr>
                        <a:t>$10,000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F2FDF7"/>
                    </a:solidFill>
                  </a:tcPr>
                </a:tc>
                <a:tc>
                  <a:txBody>
                    <a:bodyPr/>
                    <a:lstStyle/>
                    <a:p>
                      <a:pPr>
                        <a:lnSpc>
                          <a:spcPts val="3600"/>
                        </a:lnSpc>
                      </a:pPr>
                      <a:r>
                        <a:rPr sz="1600">
                          <a:solidFill>
                            <a:srgbClr val="3C3C3C"/>
                          </a:solidFill>
                          <a:latin typeface="+mj-lt"/>
                          <a:ea typeface="+mj-ea"/>
                          <a:cs typeface="+mj-cs"/>
                          <a:sym typeface="Avenir Next"/>
                        </a:rPr>
                        <a:t>$15,000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F2FDF7"/>
                    </a:solidFill>
                  </a:tcPr>
                </a:tc>
                <a:extLst>
                  <a:ext uri="{0D108BD9-81ED-4DB2-BD59-A6C34878D82A}">
                    <a16:rowId xmlns:a16="http://schemas.microsoft.com/office/drawing/2014/main" val="10005"/>
                  </a:ext>
                </a:extLst>
              </a:tr>
              <a:tr h="627062">
                <a:tc>
                  <a:txBody>
                    <a:bodyPr/>
                    <a:lstStyle/>
                    <a:p>
                      <a:pPr>
                        <a:lnSpc>
                          <a:spcPts val="3600"/>
                        </a:lnSpc>
                      </a:pPr>
                      <a:r>
                        <a:rPr sz="1600">
                          <a:solidFill>
                            <a:srgbClr val="3C3C3C"/>
                          </a:solidFill>
                          <a:latin typeface="+mj-lt"/>
                          <a:ea typeface="+mj-ea"/>
                          <a:cs typeface="+mj-cs"/>
                          <a:sym typeface="Avenir Next"/>
                        </a:rPr>
                        <a:t>Mirum est notare quam littera </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FDFFFF"/>
                    </a:solidFill>
                  </a:tcPr>
                </a:tc>
                <a:tc>
                  <a:txBody>
                    <a:bodyPr/>
                    <a:lstStyle/>
                    <a:p>
                      <a:pPr>
                        <a:lnSpc>
                          <a:spcPts val="3600"/>
                        </a:lnSpc>
                      </a:pPr>
                      <a:r>
                        <a:rPr sz="1600">
                          <a:solidFill>
                            <a:srgbClr val="3C3C3C"/>
                          </a:solidFill>
                          <a:latin typeface="+mj-lt"/>
                          <a:ea typeface="+mj-ea"/>
                          <a:cs typeface="+mj-cs"/>
                          <a:sym typeface="Avenir Next"/>
                        </a:rPr>
                        <a:t>$23,000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FDFFFF"/>
                    </a:solidFill>
                  </a:tcPr>
                </a:tc>
                <a:tc>
                  <a:txBody>
                    <a:bodyPr/>
                    <a:lstStyle/>
                    <a:p>
                      <a:pPr>
                        <a:lnSpc>
                          <a:spcPts val="3600"/>
                        </a:lnSpc>
                      </a:pPr>
                      <a:r>
                        <a:rPr sz="1600">
                          <a:solidFill>
                            <a:srgbClr val="3C3C3C"/>
                          </a:solidFill>
                          <a:latin typeface="+mj-lt"/>
                          <a:ea typeface="+mj-ea"/>
                          <a:cs typeface="+mj-cs"/>
                          <a:sym typeface="Avenir Next"/>
                        </a:rPr>
                        <a:t>$30,000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FDFFFF"/>
                    </a:solidFill>
                  </a:tcPr>
                </a:tc>
                <a:extLst>
                  <a:ext uri="{0D108BD9-81ED-4DB2-BD59-A6C34878D82A}">
                    <a16:rowId xmlns:a16="http://schemas.microsoft.com/office/drawing/2014/main" val="10006"/>
                  </a:ext>
                </a:extLst>
              </a:tr>
              <a:tr h="627062">
                <a:tc>
                  <a:txBody>
                    <a:bodyPr/>
                    <a:lstStyle/>
                    <a:p>
                      <a:pPr>
                        <a:lnSpc>
                          <a:spcPts val="3600"/>
                        </a:lnSpc>
                      </a:pPr>
                      <a:r>
                        <a:rPr sz="1600">
                          <a:solidFill>
                            <a:srgbClr val="3C3C3C"/>
                          </a:solidFill>
                          <a:latin typeface="+mj-lt"/>
                          <a:ea typeface="+mj-ea"/>
                          <a:cs typeface="+mj-cs"/>
                          <a:sym typeface="Avenir Next"/>
                        </a:rPr>
                        <a:t>Suscipit lobortis nisl ut aliquip</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F2FDF7"/>
                    </a:solidFill>
                  </a:tcPr>
                </a:tc>
                <a:tc>
                  <a:txBody>
                    <a:bodyPr/>
                    <a:lstStyle/>
                    <a:p>
                      <a:pPr>
                        <a:lnSpc>
                          <a:spcPts val="3600"/>
                        </a:lnSpc>
                      </a:pPr>
                      <a:r>
                        <a:rPr sz="1600">
                          <a:solidFill>
                            <a:srgbClr val="3C3C3C"/>
                          </a:solidFill>
                          <a:latin typeface="+mj-lt"/>
                          <a:ea typeface="+mj-ea"/>
                          <a:cs typeface="+mj-cs"/>
                          <a:sym typeface="Avenir Next"/>
                        </a:rPr>
                        <a:t>$25,000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F2FDF7"/>
                    </a:solidFill>
                  </a:tcPr>
                </a:tc>
                <a:tc>
                  <a:txBody>
                    <a:bodyPr/>
                    <a:lstStyle/>
                    <a:p>
                      <a:pPr>
                        <a:lnSpc>
                          <a:spcPts val="3600"/>
                        </a:lnSpc>
                      </a:pPr>
                      <a:r>
                        <a:rPr sz="1600">
                          <a:solidFill>
                            <a:srgbClr val="3C3C3C"/>
                          </a:solidFill>
                          <a:latin typeface="+mj-lt"/>
                          <a:ea typeface="+mj-ea"/>
                          <a:cs typeface="+mj-cs"/>
                          <a:sym typeface="Avenir Next"/>
                        </a:rPr>
                        <a:t>$30,000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F2FDF7"/>
                    </a:solidFill>
                  </a:tcPr>
                </a:tc>
                <a:extLst>
                  <a:ext uri="{0D108BD9-81ED-4DB2-BD59-A6C34878D82A}">
                    <a16:rowId xmlns:a16="http://schemas.microsoft.com/office/drawing/2014/main" val="10007"/>
                  </a:ext>
                </a:extLst>
              </a:tr>
            </a:tbl>
          </a:graphicData>
        </a:graphic>
      </p:graphicFrame>
      <p:sp>
        <p:nvSpPr>
          <p:cNvPr id="107" name="Shape 107"/>
          <p:cNvSpPr>
            <a:spLocks noGrp="1"/>
          </p:cNvSpPr>
          <p:nvPr>
            <p:ph type="body" sz="quarter" idx="13"/>
          </p:nvPr>
        </p:nvSpPr>
        <p:spPr>
          <a:xfrm>
            <a:off x="2616200" y="12128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Financial Overview</a:t>
            </a:r>
          </a:p>
        </p:txBody>
      </p:sp>
      <p:sp>
        <p:nvSpPr>
          <p:cNvPr id="108" name="Shape 10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Item Comparison">
    <p:spTree>
      <p:nvGrpSpPr>
        <p:cNvPr id="1" name=""/>
        <p:cNvGrpSpPr/>
        <p:nvPr/>
      </p:nvGrpSpPr>
      <p:grpSpPr>
        <a:xfrm>
          <a:off x="0" y="0"/>
          <a:ext cx="0" cy="0"/>
          <a:chOff x="0" y="0"/>
          <a:chExt cx="0" cy="0"/>
        </a:xfrm>
      </p:grpSpPr>
      <p:sp>
        <p:nvSpPr>
          <p:cNvPr id="115" name="Shape 115"/>
          <p:cNvSpPr/>
          <p:nvPr/>
        </p:nvSpPr>
        <p:spPr>
          <a:xfrm>
            <a:off x="596900" y="2540000"/>
            <a:ext cx="5905500" cy="2895600"/>
          </a:xfrm>
          <a:prstGeom prst="rect">
            <a:avLst/>
          </a:prstGeom>
          <a:solidFill>
            <a:schemeClr val="accent1"/>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6" name="Shape 116"/>
          <p:cNvSpPr/>
          <p:nvPr/>
        </p:nvSpPr>
        <p:spPr>
          <a:xfrm>
            <a:off x="924277" y="2959100"/>
            <a:ext cx="2044701" cy="2057400"/>
          </a:xfrm>
          <a:prstGeom prst="ellipse">
            <a:avLst/>
          </a:prstGeom>
          <a:solidFill>
            <a:srgbClr val="FD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7" name="Shape 117"/>
          <p:cNvSpPr/>
          <p:nvPr/>
        </p:nvSpPr>
        <p:spPr>
          <a:xfrm>
            <a:off x="6502400" y="2540000"/>
            <a:ext cx="5905500" cy="2895600"/>
          </a:xfrm>
          <a:prstGeom prst="rect">
            <a:avLst/>
          </a:prstGeom>
          <a:solidFill>
            <a:schemeClr val="accent1">
              <a:hueOff val="47394"/>
              <a:satOff val="-25753"/>
              <a:lumOff val="-7544"/>
            </a:scheme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8" name="Shape 118"/>
          <p:cNvSpPr/>
          <p:nvPr/>
        </p:nvSpPr>
        <p:spPr>
          <a:xfrm>
            <a:off x="6829777" y="2959100"/>
            <a:ext cx="2044701" cy="2057400"/>
          </a:xfrm>
          <a:prstGeom prst="ellipse">
            <a:avLst/>
          </a:prstGeom>
          <a:solidFill>
            <a:srgbClr val="FD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9" name="Shape 119"/>
          <p:cNvSpPr/>
          <p:nvPr/>
        </p:nvSpPr>
        <p:spPr>
          <a:xfrm>
            <a:off x="596900" y="5435600"/>
            <a:ext cx="5905500" cy="2895600"/>
          </a:xfrm>
          <a:prstGeom prst="rect">
            <a:avLst/>
          </a:prstGeom>
          <a:solidFill>
            <a:schemeClr val="accent1">
              <a:hueOff val="273561"/>
              <a:satOff val="2937"/>
              <a:lumOff val="-22233"/>
            </a:scheme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20" name="Shape 120"/>
          <p:cNvSpPr/>
          <p:nvPr/>
        </p:nvSpPr>
        <p:spPr>
          <a:xfrm>
            <a:off x="924277" y="5854700"/>
            <a:ext cx="2044701" cy="2057400"/>
          </a:xfrm>
          <a:prstGeom prst="ellipse">
            <a:avLst/>
          </a:prstGeom>
          <a:solidFill>
            <a:srgbClr val="FD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21" name="Shape 121"/>
          <p:cNvSpPr/>
          <p:nvPr/>
        </p:nvSpPr>
        <p:spPr>
          <a:xfrm>
            <a:off x="6502400" y="5435600"/>
            <a:ext cx="5905500" cy="2895600"/>
          </a:xfrm>
          <a:prstGeom prst="rect">
            <a:avLst/>
          </a:prstGeom>
          <a:solidFill>
            <a:schemeClr val="accent1">
              <a:satOff val="-3355"/>
              <a:lumOff val="26614"/>
            </a:scheme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22" name="Shape 122"/>
          <p:cNvSpPr/>
          <p:nvPr/>
        </p:nvSpPr>
        <p:spPr>
          <a:xfrm>
            <a:off x="6829777" y="5854700"/>
            <a:ext cx="2044701" cy="2057400"/>
          </a:xfrm>
          <a:prstGeom prst="ellipse">
            <a:avLst/>
          </a:prstGeom>
          <a:solidFill>
            <a:srgbClr val="FD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23" name="Shape 123"/>
          <p:cNvSpPr>
            <a:spLocks noGrp="1"/>
          </p:cNvSpPr>
          <p:nvPr>
            <p:ph type="body" sz="quarter" idx="13"/>
          </p:nvPr>
        </p:nvSpPr>
        <p:spPr>
          <a:xfrm>
            <a:off x="9144000" y="7232650"/>
            <a:ext cx="2882900" cy="787400"/>
          </a:xfrm>
          <a:prstGeom prst="rect">
            <a:avLst/>
          </a:prstGeom>
        </p:spPr>
        <p:txBody>
          <a:bodyPr>
            <a:spAutoFit/>
          </a:bodyPr>
          <a:lstStyle>
            <a:lvl1pPr marL="0" indent="0">
              <a:lnSpc>
                <a:spcPts val="3200"/>
              </a:lnSpc>
              <a:spcBef>
                <a:spcPts val="0"/>
              </a:spcBef>
              <a:buSzTx/>
              <a:buNone/>
              <a:defRPr sz="1300">
                <a:solidFill>
                  <a:srgbClr val="FDFFFF"/>
                </a:solidFill>
                <a:latin typeface="Avenir Next Medium"/>
                <a:ea typeface="Avenir Next Medium"/>
                <a:cs typeface="Avenir Next Medium"/>
                <a:sym typeface="Avenir Next Medium"/>
              </a:defRPr>
            </a:lvl1pPr>
          </a:lstStyle>
          <a:p>
            <a:r>
              <a:t>Mirum est notare quam littera gothica, quam nunc putamus parum claram, anteposuerit litterarum </a:t>
            </a:r>
          </a:p>
        </p:txBody>
      </p:sp>
      <p:sp>
        <p:nvSpPr>
          <p:cNvPr id="124" name="Shape 124"/>
          <p:cNvSpPr>
            <a:spLocks noGrp="1"/>
          </p:cNvSpPr>
          <p:nvPr>
            <p:ph type="body" sz="quarter" idx="14"/>
          </p:nvPr>
        </p:nvSpPr>
        <p:spPr>
          <a:xfrm>
            <a:off x="9159608" y="5708650"/>
            <a:ext cx="1612901" cy="939800"/>
          </a:xfrm>
          <a:prstGeom prst="rect">
            <a:avLst/>
          </a:prstGeom>
        </p:spPr>
        <p:txBody>
          <a:bodyPr>
            <a:spAutoFit/>
          </a:bodyPr>
          <a:lstStyle>
            <a:lvl1pPr marL="0" indent="0">
              <a:spcBef>
                <a:spcPts val="0"/>
              </a:spcBef>
              <a:buSzTx/>
              <a:buNone/>
              <a:defRPr b="1">
                <a:solidFill>
                  <a:srgbClr val="FDFFFF"/>
                </a:solidFill>
                <a:latin typeface="+mj-lt"/>
                <a:ea typeface="+mj-ea"/>
                <a:cs typeface="+mj-cs"/>
                <a:sym typeface="Avenir Next"/>
              </a:defRPr>
            </a:lvl1pPr>
          </a:lstStyle>
          <a:p>
            <a:r>
              <a:t>67%</a:t>
            </a:r>
          </a:p>
        </p:txBody>
      </p:sp>
      <p:sp>
        <p:nvSpPr>
          <p:cNvPr id="125" name="Shape 125"/>
          <p:cNvSpPr>
            <a:spLocks noGrp="1"/>
          </p:cNvSpPr>
          <p:nvPr>
            <p:ph type="body" sz="quarter" idx="15"/>
          </p:nvPr>
        </p:nvSpPr>
        <p:spPr>
          <a:xfrm>
            <a:off x="9144000" y="4337050"/>
            <a:ext cx="2882900" cy="787400"/>
          </a:xfrm>
          <a:prstGeom prst="rect">
            <a:avLst/>
          </a:prstGeom>
        </p:spPr>
        <p:txBody>
          <a:bodyPr>
            <a:spAutoFit/>
          </a:bodyPr>
          <a:lstStyle>
            <a:lvl1pPr marL="0" indent="0">
              <a:lnSpc>
                <a:spcPts val="3200"/>
              </a:lnSpc>
              <a:spcBef>
                <a:spcPts val="0"/>
              </a:spcBef>
              <a:buSzTx/>
              <a:buNone/>
              <a:defRPr sz="1300">
                <a:solidFill>
                  <a:srgbClr val="FDFFFF"/>
                </a:solidFill>
                <a:latin typeface="Avenir Next Medium"/>
                <a:ea typeface="Avenir Next Medium"/>
                <a:cs typeface="Avenir Next Medium"/>
                <a:sym typeface="Avenir Next Medium"/>
              </a:defRPr>
            </a:lvl1pPr>
          </a:lstStyle>
          <a:p>
            <a:r>
              <a:t>Mirum est notare quam littera gothica, quam nunc putamus parum claram, anteposuerit litterarum </a:t>
            </a:r>
          </a:p>
        </p:txBody>
      </p:sp>
      <p:sp>
        <p:nvSpPr>
          <p:cNvPr id="126" name="Shape 126"/>
          <p:cNvSpPr>
            <a:spLocks noGrp="1"/>
          </p:cNvSpPr>
          <p:nvPr>
            <p:ph type="body" sz="quarter" idx="16"/>
          </p:nvPr>
        </p:nvSpPr>
        <p:spPr>
          <a:xfrm>
            <a:off x="9159608" y="2813050"/>
            <a:ext cx="1612901" cy="939800"/>
          </a:xfrm>
          <a:prstGeom prst="rect">
            <a:avLst/>
          </a:prstGeom>
        </p:spPr>
        <p:txBody>
          <a:bodyPr>
            <a:spAutoFit/>
          </a:bodyPr>
          <a:lstStyle>
            <a:lvl1pPr marL="0" indent="0">
              <a:spcBef>
                <a:spcPts val="0"/>
              </a:spcBef>
              <a:buSzTx/>
              <a:buNone/>
              <a:defRPr b="1">
                <a:solidFill>
                  <a:srgbClr val="FDFFFF"/>
                </a:solidFill>
                <a:latin typeface="+mj-lt"/>
                <a:ea typeface="+mj-ea"/>
                <a:cs typeface="+mj-cs"/>
                <a:sym typeface="Avenir Next"/>
              </a:defRPr>
            </a:lvl1pPr>
          </a:lstStyle>
          <a:p>
            <a:r>
              <a:t>65%</a:t>
            </a:r>
          </a:p>
        </p:txBody>
      </p:sp>
      <p:sp>
        <p:nvSpPr>
          <p:cNvPr id="127" name="Shape 127"/>
          <p:cNvSpPr>
            <a:spLocks noGrp="1"/>
          </p:cNvSpPr>
          <p:nvPr>
            <p:ph type="body" sz="quarter" idx="17"/>
          </p:nvPr>
        </p:nvSpPr>
        <p:spPr>
          <a:xfrm>
            <a:off x="3238500" y="7232650"/>
            <a:ext cx="2882900" cy="787400"/>
          </a:xfrm>
          <a:prstGeom prst="rect">
            <a:avLst/>
          </a:prstGeom>
        </p:spPr>
        <p:txBody>
          <a:bodyPr>
            <a:spAutoFit/>
          </a:bodyPr>
          <a:lstStyle>
            <a:lvl1pPr marL="0" indent="0">
              <a:lnSpc>
                <a:spcPts val="3200"/>
              </a:lnSpc>
              <a:spcBef>
                <a:spcPts val="0"/>
              </a:spcBef>
              <a:buSzTx/>
              <a:buNone/>
              <a:defRPr sz="1300">
                <a:solidFill>
                  <a:srgbClr val="FDFFFF"/>
                </a:solidFill>
                <a:latin typeface="Avenir Next Medium"/>
                <a:ea typeface="Avenir Next Medium"/>
                <a:cs typeface="Avenir Next Medium"/>
                <a:sym typeface="Avenir Next Medium"/>
              </a:defRPr>
            </a:lvl1pPr>
          </a:lstStyle>
          <a:p>
            <a:r>
              <a:t>Mirum est notare quam littera gothica, quam nunc putamus parum claram, anteposuerit litterarum </a:t>
            </a:r>
          </a:p>
        </p:txBody>
      </p:sp>
      <p:sp>
        <p:nvSpPr>
          <p:cNvPr id="128" name="Shape 128"/>
          <p:cNvSpPr>
            <a:spLocks noGrp="1"/>
          </p:cNvSpPr>
          <p:nvPr>
            <p:ph type="body" sz="quarter" idx="18"/>
          </p:nvPr>
        </p:nvSpPr>
        <p:spPr>
          <a:xfrm>
            <a:off x="3254108" y="5708650"/>
            <a:ext cx="1612901" cy="939800"/>
          </a:xfrm>
          <a:prstGeom prst="rect">
            <a:avLst/>
          </a:prstGeom>
        </p:spPr>
        <p:txBody>
          <a:bodyPr>
            <a:spAutoFit/>
          </a:bodyPr>
          <a:lstStyle>
            <a:lvl1pPr marL="0" indent="0">
              <a:spcBef>
                <a:spcPts val="0"/>
              </a:spcBef>
              <a:buSzTx/>
              <a:buNone/>
              <a:defRPr b="1">
                <a:solidFill>
                  <a:srgbClr val="FDFFFF"/>
                </a:solidFill>
                <a:latin typeface="+mj-lt"/>
                <a:ea typeface="+mj-ea"/>
                <a:cs typeface="+mj-cs"/>
                <a:sym typeface="Avenir Next"/>
              </a:defRPr>
            </a:lvl1pPr>
          </a:lstStyle>
          <a:p>
            <a:r>
              <a:t>89%</a:t>
            </a:r>
          </a:p>
        </p:txBody>
      </p:sp>
      <p:sp>
        <p:nvSpPr>
          <p:cNvPr id="129" name="Shape 129"/>
          <p:cNvSpPr>
            <a:spLocks noGrp="1"/>
          </p:cNvSpPr>
          <p:nvPr>
            <p:ph type="body" sz="quarter" idx="19"/>
          </p:nvPr>
        </p:nvSpPr>
        <p:spPr>
          <a:xfrm>
            <a:off x="3238500" y="4337050"/>
            <a:ext cx="2882900" cy="787400"/>
          </a:xfrm>
          <a:prstGeom prst="rect">
            <a:avLst/>
          </a:prstGeom>
        </p:spPr>
        <p:txBody>
          <a:bodyPr>
            <a:spAutoFit/>
          </a:bodyPr>
          <a:lstStyle>
            <a:lvl1pPr marL="0" indent="0">
              <a:lnSpc>
                <a:spcPts val="3200"/>
              </a:lnSpc>
              <a:spcBef>
                <a:spcPts val="0"/>
              </a:spcBef>
              <a:buSzTx/>
              <a:buNone/>
              <a:defRPr sz="1300">
                <a:solidFill>
                  <a:srgbClr val="FDFFFF"/>
                </a:solidFill>
                <a:latin typeface="Avenir Next Medium"/>
                <a:ea typeface="Avenir Next Medium"/>
                <a:cs typeface="Avenir Next Medium"/>
                <a:sym typeface="Avenir Next Medium"/>
              </a:defRPr>
            </a:lvl1pPr>
          </a:lstStyle>
          <a:p>
            <a:r>
              <a:t>Mirum est notare quam littera gothica, quam nunc putamus parum claram, anteposuerit litterarum </a:t>
            </a:r>
          </a:p>
        </p:txBody>
      </p:sp>
      <p:sp>
        <p:nvSpPr>
          <p:cNvPr id="130" name="Shape 130"/>
          <p:cNvSpPr>
            <a:spLocks noGrp="1"/>
          </p:cNvSpPr>
          <p:nvPr>
            <p:ph type="body" sz="quarter" idx="20"/>
          </p:nvPr>
        </p:nvSpPr>
        <p:spPr>
          <a:xfrm>
            <a:off x="3254108" y="2813050"/>
            <a:ext cx="1612901" cy="939800"/>
          </a:xfrm>
          <a:prstGeom prst="rect">
            <a:avLst/>
          </a:prstGeom>
        </p:spPr>
        <p:txBody>
          <a:bodyPr>
            <a:spAutoFit/>
          </a:bodyPr>
          <a:lstStyle>
            <a:lvl1pPr marL="0" indent="0">
              <a:spcBef>
                <a:spcPts val="0"/>
              </a:spcBef>
              <a:buSzTx/>
              <a:buNone/>
              <a:defRPr b="1">
                <a:solidFill>
                  <a:srgbClr val="FDFFFF"/>
                </a:solidFill>
                <a:latin typeface="+mj-lt"/>
                <a:ea typeface="+mj-ea"/>
                <a:cs typeface="+mj-cs"/>
                <a:sym typeface="Avenir Next"/>
              </a:defRPr>
            </a:lvl1pPr>
          </a:lstStyle>
          <a:p>
            <a:r>
              <a:t>72%</a:t>
            </a:r>
          </a:p>
        </p:txBody>
      </p:sp>
      <p:sp>
        <p:nvSpPr>
          <p:cNvPr id="131" name="Shape 131"/>
          <p:cNvSpPr>
            <a:spLocks noGrp="1"/>
          </p:cNvSpPr>
          <p:nvPr>
            <p:ph type="pic" sz="quarter" idx="21"/>
          </p:nvPr>
        </p:nvSpPr>
        <p:spPr>
          <a:xfrm>
            <a:off x="1107078" y="3107694"/>
            <a:ext cx="1689101" cy="1729001"/>
          </a:xfrm>
          <a:prstGeom prst="rect">
            <a:avLst/>
          </a:prstGeom>
        </p:spPr>
        <p:txBody>
          <a:bodyPr lIns="91439" tIns="45719" rIns="91439" bIns="45719" anchor="t"/>
          <a:lstStyle/>
          <a:p>
            <a:endParaRPr/>
          </a:p>
        </p:txBody>
      </p:sp>
      <p:sp>
        <p:nvSpPr>
          <p:cNvPr id="132" name="Shape 132"/>
          <p:cNvSpPr>
            <a:spLocks noGrp="1"/>
          </p:cNvSpPr>
          <p:nvPr>
            <p:ph type="body" sz="quarter" idx="22"/>
          </p:nvPr>
        </p:nvSpPr>
        <p:spPr>
          <a:xfrm>
            <a:off x="2616200" y="7683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Videntur Parum</a:t>
            </a:r>
          </a:p>
        </p:txBody>
      </p:sp>
      <p:sp>
        <p:nvSpPr>
          <p:cNvPr id="133" name="Shape 133"/>
          <p:cNvSpPr>
            <a:spLocks noGrp="1"/>
          </p:cNvSpPr>
          <p:nvPr>
            <p:ph type="pic" sz="quarter" idx="23"/>
          </p:nvPr>
        </p:nvSpPr>
        <p:spPr>
          <a:xfrm>
            <a:off x="7017976" y="3113505"/>
            <a:ext cx="1677036" cy="1765301"/>
          </a:xfrm>
          <a:prstGeom prst="rect">
            <a:avLst/>
          </a:prstGeom>
        </p:spPr>
        <p:txBody>
          <a:bodyPr lIns="91439" tIns="45719" rIns="91439" bIns="45719" anchor="t"/>
          <a:lstStyle/>
          <a:p>
            <a:endParaRPr/>
          </a:p>
        </p:txBody>
      </p:sp>
      <p:sp>
        <p:nvSpPr>
          <p:cNvPr id="134" name="Shape 134"/>
          <p:cNvSpPr>
            <a:spLocks noGrp="1"/>
          </p:cNvSpPr>
          <p:nvPr>
            <p:ph type="body" sz="quarter" idx="24"/>
          </p:nvPr>
        </p:nvSpPr>
        <p:spPr>
          <a:xfrm>
            <a:off x="3251200" y="3613149"/>
            <a:ext cx="2882900" cy="723901"/>
          </a:xfrm>
          <a:prstGeom prst="rect">
            <a:avLst/>
          </a:prstGeom>
        </p:spPr>
        <p:txBody>
          <a:bodyPr>
            <a:spAutoFit/>
          </a:bodyPr>
          <a:lstStyle>
            <a:lvl1pPr marL="0" indent="0">
              <a:lnSpc>
                <a:spcPts val="6000"/>
              </a:lnSpc>
              <a:spcBef>
                <a:spcPts val="0"/>
              </a:spcBef>
              <a:buSzTx/>
              <a:buNone/>
              <a:defRPr sz="3600">
                <a:solidFill>
                  <a:srgbClr val="FDFFFF"/>
                </a:solidFill>
                <a:latin typeface="+mj-lt"/>
                <a:ea typeface="+mj-ea"/>
                <a:cs typeface="+mj-cs"/>
                <a:sym typeface="Avenir Next"/>
              </a:defRPr>
            </a:lvl1pPr>
          </a:lstStyle>
          <a:p>
            <a:r>
              <a:t>Wind power</a:t>
            </a:r>
          </a:p>
        </p:txBody>
      </p:sp>
      <p:sp>
        <p:nvSpPr>
          <p:cNvPr id="135" name="Shape 135"/>
          <p:cNvSpPr>
            <a:spLocks noGrp="1"/>
          </p:cNvSpPr>
          <p:nvPr>
            <p:ph type="body" sz="quarter" idx="25"/>
          </p:nvPr>
        </p:nvSpPr>
        <p:spPr>
          <a:xfrm>
            <a:off x="9131300" y="3613149"/>
            <a:ext cx="3225800" cy="723901"/>
          </a:xfrm>
          <a:prstGeom prst="rect">
            <a:avLst/>
          </a:prstGeom>
        </p:spPr>
        <p:txBody>
          <a:bodyPr>
            <a:spAutoFit/>
          </a:bodyPr>
          <a:lstStyle>
            <a:lvl1pPr marL="0" indent="0">
              <a:lnSpc>
                <a:spcPts val="6000"/>
              </a:lnSpc>
              <a:spcBef>
                <a:spcPts val="0"/>
              </a:spcBef>
              <a:buSzTx/>
              <a:buNone/>
              <a:defRPr sz="3600">
                <a:solidFill>
                  <a:srgbClr val="FDFFFF"/>
                </a:solidFill>
                <a:latin typeface="+mj-lt"/>
                <a:ea typeface="+mj-ea"/>
                <a:cs typeface="+mj-cs"/>
                <a:sym typeface="Avenir Next"/>
              </a:defRPr>
            </a:lvl1pPr>
          </a:lstStyle>
          <a:p>
            <a:r>
              <a:t>Trash recycling</a:t>
            </a:r>
          </a:p>
        </p:txBody>
      </p:sp>
      <p:sp>
        <p:nvSpPr>
          <p:cNvPr id="136" name="Shape 136"/>
          <p:cNvSpPr>
            <a:spLocks noGrp="1"/>
          </p:cNvSpPr>
          <p:nvPr>
            <p:ph type="pic" sz="quarter" idx="26"/>
          </p:nvPr>
        </p:nvSpPr>
        <p:spPr>
          <a:xfrm>
            <a:off x="1099776" y="5996405"/>
            <a:ext cx="1677036" cy="1765301"/>
          </a:xfrm>
          <a:prstGeom prst="rect">
            <a:avLst/>
          </a:prstGeom>
        </p:spPr>
        <p:txBody>
          <a:bodyPr lIns="91439" tIns="45719" rIns="91439" bIns="45719" anchor="t"/>
          <a:lstStyle/>
          <a:p>
            <a:endParaRPr/>
          </a:p>
        </p:txBody>
      </p:sp>
      <p:sp>
        <p:nvSpPr>
          <p:cNvPr id="137" name="Shape 137"/>
          <p:cNvSpPr>
            <a:spLocks noGrp="1"/>
          </p:cNvSpPr>
          <p:nvPr>
            <p:ph type="body" sz="quarter" idx="27"/>
          </p:nvPr>
        </p:nvSpPr>
        <p:spPr>
          <a:xfrm>
            <a:off x="3225800" y="6508749"/>
            <a:ext cx="3225800" cy="723901"/>
          </a:xfrm>
          <a:prstGeom prst="rect">
            <a:avLst/>
          </a:prstGeom>
        </p:spPr>
        <p:txBody>
          <a:bodyPr>
            <a:spAutoFit/>
          </a:bodyPr>
          <a:lstStyle>
            <a:lvl1pPr marL="0" indent="0">
              <a:lnSpc>
                <a:spcPts val="6000"/>
              </a:lnSpc>
              <a:spcBef>
                <a:spcPts val="0"/>
              </a:spcBef>
              <a:buSzTx/>
              <a:buNone/>
              <a:defRPr sz="3600">
                <a:solidFill>
                  <a:srgbClr val="FDFFFF"/>
                </a:solidFill>
                <a:latin typeface="+mj-lt"/>
                <a:ea typeface="+mj-ea"/>
                <a:cs typeface="+mj-cs"/>
                <a:sym typeface="Avenir Next"/>
              </a:defRPr>
            </a:lvl1pPr>
          </a:lstStyle>
          <a:p>
            <a:r>
              <a:t>Energy</a:t>
            </a:r>
          </a:p>
        </p:txBody>
      </p:sp>
      <p:sp>
        <p:nvSpPr>
          <p:cNvPr id="138" name="Shape 138"/>
          <p:cNvSpPr>
            <a:spLocks noGrp="1"/>
          </p:cNvSpPr>
          <p:nvPr>
            <p:ph type="pic" sz="quarter" idx="28"/>
          </p:nvPr>
        </p:nvSpPr>
        <p:spPr>
          <a:xfrm>
            <a:off x="7030676" y="5996405"/>
            <a:ext cx="1677036" cy="1765301"/>
          </a:xfrm>
          <a:prstGeom prst="rect">
            <a:avLst/>
          </a:prstGeom>
        </p:spPr>
        <p:txBody>
          <a:bodyPr lIns="91439" tIns="45719" rIns="91439" bIns="45719" anchor="t"/>
          <a:lstStyle/>
          <a:p>
            <a:endParaRPr/>
          </a:p>
        </p:txBody>
      </p:sp>
      <p:sp>
        <p:nvSpPr>
          <p:cNvPr id="139" name="Shape 139"/>
          <p:cNvSpPr>
            <a:spLocks noGrp="1"/>
          </p:cNvSpPr>
          <p:nvPr>
            <p:ph type="body" sz="quarter" idx="29"/>
          </p:nvPr>
        </p:nvSpPr>
        <p:spPr>
          <a:xfrm>
            <a:off x="9131300" y="6508749"/>
            <a:ext cx="3225800" cy="723901"/>
          </a:xfrm>
          <a:prstGeom prst="rect">
            <a:avLst/>
          </a:prstGeom>
        </p:spPr>
        <p:txBody>
          <a:bodyPr>
            <a:spAutoFit/>
          </a:bodyPr>
          <a:lstStyle>
            <a:lvl1pPr marL="0" indent="0">
              <a:lnSpc>
                <a:spcPts val="6000"/>
              </a:lnSpc>
              <a:spcBef>
                <a:spcPts val="0"/>
              </a:spcBef>
              <a:buSzTx/>
              <a:buNone/>
              <a:defRPr sz="3600">
                <a:solidFill>
                  <a:srgbClr val="FDFFFF"/>
                </a:solidFill>
                <a:latin typeface="+mj-lt"/>
                <a:ea typeface="+mj-ea"/>
                <a:cs typeface="+mj-cs"/>
                <a:sym typeface="Avenir Next"/>
              </a:defRPr>
            </a:lvl1pPr>
          </a:lstStyle>
          <a:p>
            <a:r>
              <a:t>Water</a:t>
            </a:r>
          </a:p>
        </p:txBody>
      </p:sp>
      <p:sp>
        <p:nvSpPr>
          <p:cNvPr id="140" name="Shape 1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Item Comparison copy">
    <p:spTree>
      <p:nvGrpSpPr>
        <p:cNvPr id="1" name=""/>
        <p:cNvGrpSpPr/>
        <p:nvPr/>
      </p:nvGrpSpPr>
      <p:grpSpPr>
        <a:xfrm>
          <a:off x="0" y="0"/>
          <a:ext cx="0" cy="0"/>
          <a:chOff x="0" y="0"/>
          <a:chExt cx="0" cy="0"/>
        </a:xfrm>
      </p:grpSpPr>
      <p:sp>
        <p:nvSpPr>
          <p:cNvPr id="147" name="Shape 147"/>
          <p:cNvSpPr/>
          <p:nvPr/>
        </p:nvSpPr>
        <p:spPr>
          <a:xfrm>
            <a:off x="596900" y="2540000"/>
            <a:ext cx="5905500" cy="2895600"/>
          </a:xfrm>
          <a:prstGeom prst="rect">
            <a:avLst/>
          </a:prstGeom>
          <a:solidFill>
            <a:schemeClr val="accent1"/>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48" name="Shape 148"/>
          <p:cNvSpPr/>
          <p:nvPr/>
        </p:nvSpPr>
        <p:spPr>
          <a:xfrm>
            <a:off x="6502400" y="2540000"/>
            <a:ext cx="5905500" cy="2895600"/>
          </a:xfrm>
          <a:prstGeom prst="rect">
            <a:avLst/>
          </a:prstGeom>
          <a:solidFill>
            <a:schemeClr val="accent1">
              <a:hueOff val="47394"/>
              <a:satOff val="-25753"/>
              <a:lumOff val="-7544"/>
            </a:scheme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49" name="Shape 149"/>
          <p:cNvSpPr/>
          <p:nvPr/>
        </p:nvSpPr>
        <p:spPr>
          <a:xfrm>
            <a:off x="596900" y="5435600"/>
            <a:ext cx="5905500" cy="2895600"/>
          </a:xfrm>
          <a:prstGeom prst="rect">
            <a:avLst/>
          </a:prstGeom>
          <a:solidFill>
            <a:schemeClr val="accent1">
              <a:hueOff val="273561"/>
              <a:satOff val="2937"/>
              <a:lumOff val="-22233"/>
            </a:scheme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50" name="Shape 150"/>
          <p:cNvSpPr/>
          <p:nvPr/>
        </p:nvSpPr>
        <p:spPr>
          <a:xfrm>
            <a:off x="6502400" y="5435600"/>
            <a:ext cx="5905500" cy="2895600"/>
          </a:xfrm>
          <a:prstGeom prst="rect">
            <a:avLst/>
          </a:prstGeom>
          <a:solidFill>
            <a:schemeClr val="accent1">
              <a:satOff val="-3355"/>
              <a:lumOff val="26614"/>
            </a:scheme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51" name="Shape 151"/>
          <p:cNvSpPr>
            <a:spLocks noGrp="1"/>
          </p:cNvSpPr>
          <p:nvPr>
            <p:ph type="body" sz="quarter" idx="13"/>
          </p:nvPr>
        </p:nvSpPr>
        <p:spPr>
          <a:xfrm>
            <a:off x="9144000" y="7232650"/>
            <a:ext cx="2882900" cy="787400"/>
          </a:xfrm>
          <a:prstGeom prst="rect">
            <a:avLst/>
          </a:prstGeom>
        </p:spPr>
        <p:txBody>
          <a:bodyPr>
            <a:spAutoFit/>
          </a:bodyPr>
          <a:lstStyle>
            <a:lvl1pPr marL="0" indent="0">
              <a:lnSpc>
                <a:spcPts val="3200"/>
              </a:lnSpc>
              <a:spcBef>
                <a:spcPts val="0"/>
              </a:spcBef>
              <a:buSzTx/>
              <a:buNone/>
              <a:defRPr sz="1300">
                <a:solidFill>
                  <a:srgbClr val="FDFFFF"/>
                </a:solidFill>
                <a:latin typeface="Avenir Next Medium"/>
                <a:ea typeface="Avenir Next Medium"/>
                <a:cs typeface="Avenir Next Medium"/>
                <a:sym typeface="Avenir Next Medium"/>
              </a:defRPr>
            </a:lvl1pPr>
          </a:lstStyle>
          <a:p>
            <a:r>
              <a:t>Mirum est notare quam littera gothica, quam nunc putamus parum claram, anteposuerit litterarum </a:t>
            </a:r>
          </a:p>
        </p:txBody>
      </p:sp>
      <p:sp>
        <p:nvSpPr>
          <p:cNvPr id="152" name="Shape 152"/>
          <p:cNvSpPr>
            <a:spLocks noGrp="1"/>
          </p:cNvSpPr>
          <p:nvPr>
            <p:ph type="body" sz="quarter" idx="14"/>
          </p:nvPr>
        </p:nvSpPr>
        <p:spPr>
          <a:xfrm>
            <a:off x="9159608" y="5765799"/>
            <a:ext cx="3225801" cy="825501"/>
          </a:xfrm>
          <a:prstGeom prst="rect">
            <a:avLst/>
          </a:prstGeom>
        </p:spPr>
        <p:txBody>
          <a:bodyPr>
            <a:spAutoFit/>
          </a:bodyPr>
          <a:lstStyle>
            <a:lvl1pPr marL="0" indent="0">
              <a:spcBef>
                <a:spcPts val="0"/>
              </a:spcBef>
              <a:buSzTx/>
              <a:buNone/>
              <a:defRPr b="1">
                <a:solidFill>
                  <a:srgbClr val="FDFFFF"/>
                </a:solidFill>
                <a:latin typeface="+mj-lt"/>
                <a:ea typeface="+mj-ea"/>
                <a:cs typeface="+mj-cs"/>
                <a:sym typeface="Avenir Next"/>
              </a:defRPr>
            </a:lvl1pPr>
          </a:lstStyle>
          <a:p>
            <a:r>
              <a:t>67%</a:t>
            </a:r>
          </a:p>
        </p:txBody>
      </p:sp>
      <p:sp>
        <p:nvSpPr>
          <p:cNvPr id="153" name="Shape 153"/>
          <p:cNvSpPr>
            <a:spLocks noGrp="1"/>
          </p:cNvSpPr>
          <p:nvPr>
            <p:ph type="body" sz="quarter" idx="15"/>
          </p:nvPr>
        </p:nvSpPr>
        <p:spPr>
          <a:xfrm>
            <a:off x="9144000" y="4337050"/>
            <a:ext cx="2882900" cy="787400"/>
          </a:xfrm>
          <a:prstGeom prst="rect">
            <a:avLst/>
          </a:prstGeom>
        </p:spPr>
        <p:txBody>
          <a:bodyPr>
            <a:spAutoFit/>
          </a:bodyPr>
          <a:lstStyle>
            <a:lvl1pPr marL="0" indent="0">
              <a:lnSpc>
                <a:spcPts val="3200"/>
              </a:lnSpc>
              <a:spcBef>
                <a:spcPts val="0"/>
              </a:spcBef>
              <a:buSzTx/>
              <a:buNone/>
              <a:defRPr sz="1300">
                <a:solidFill>
                  <a:srgbClr val="FDFFFF"/>
                </a:solidFill>
                <a:latin typeface="Avenir Next Medium"/>
                <a:ea typeface="Avenir Next Medium"/>
                <a:cs typeface="Avenir Next Medium"/>
                <a:sym typeface="Avenir Next Medium"/>
              </a:defRPr>
            </a:lvl1pPr>
          </a:lstStyle>
          <a:p>
            <a:r>
              <a:t>Mirum est notare quam littera gothica, quam nunc putamus parum claram, anteposuerit litterarum </a:t>
            </a:r>
          </a:p>
        </p:txBody>
      </p:sp>
      <p:sp>
        <p:nvSpPr>
          <p:cNvPr id="154" name="Shape 154"/>
          <p:cNvSpPr>
            <a:spLocks noGrp="1"/>
          </p:cNvSpPr>
          <p:nvPr>
            <p:ph type="body" sz="quarter" idx="16"/>
          </p:nvPr>
        </p:nvSpPr>
        <p:spPr>
          <a:xfrm>
            <a:off x="9159608" y="2870199"/>
            <a:ext cx="3169184" cy="825501"/>
          </a:xfrm>
          <a:prstGeom prst="rect">
            <a:avLst/>
          </a:prstGeom>
        </p:spPr>
        <p:txBody>
          <a:bodyPr>
            <a:spAutoFit/>
          </a:bodyPr>
          <a:lstStyle>
            <a:lvl1pPr marL="0" indent="0">
              <a:spcBef>
                <a:spcPts val="0"/>
              </a:spcBef>
              <a:buSzTx/>
              <a:buNone/>
              <a:defRPr b="1">
                <a:solidFill>
                  <a:srgbClr val="FDFFFF"/>
                </a:solidFill>
                <a:latin typeface="+mj-lt"/>
                <a:ea typeface="+mj-ea"/>
                <a:cs typeface="+mj-cs"/>
                <a:sym typeface="Avenir Next"/>
              </a:defRPr>
            </a:lvl1pPr>
          </a:lstStyle>
          <a:p>
            <a:r>
              <a:t>65%</a:t>
            </a:r>
          </a:p>
        </p:txBody>
      </p:sp>
      <p:sp>
        <p:nvSpPr>
          <p:cNvPr id="155" name="Shape 155"/>
          <p:cNvSpPr>
            <a:spLocks noGrp="1"/>
          </p:cNvSpPr>
          <p:nvPr>
            <p:ph type="body" sz="quarter" idx="17"/>
          </p:nvPr>
        </p:nvSpPr>
        <p:spPr>
          <a:xfrm>
            <a:off x="3238500" y="7232650"/>
            <a:ext cx="2882900" cy="787400"/>
          </a:xfrm>
          <a:prstGeom prst="rect">
            <a:avLst/>
          </a:prstGeom>
        </p:spPr>
        <p:txBody>
          <a:bodyPr>
            <a:spAutoFit/>
          </a:bodyPr>
          <a:lstStyle>
            <a:lvl1pPr marL="0" indent="0">
              <a:lnSpc>
                <a:spcPts val="3200"/>
              </a:lnSpc>
              <a:spcBef>
                <a:spcPts val="0"/>
              </a:spcBef>
              <a:buSzTx/>
              <a:buNone/>
              <a:defRPr sz="1300">
                <a:solidFill>
                  <a:srgbClr val="FDFFFF"/>
                </a:solidFill>
                <a:latin typeface="Avenir Next Medium"/>
                <a:ea typeface="Avenir Next Medium"/>
                <a:cs typeface="Avenir Next Medium"/>
                <a:sym typeface="Avenir Next Medium"/>
              </a:defRPr>
            </a:lvl1pPr>
          </a:lstStyle>
          <a:p>
            <a:r>
              <a:t>Mirum est notare quam littera gothica, quam nunc putamus parum claram, anteposuerit litterarum </a:t>
            </a:r>
          </a:p>
        </p:txBody>
      </p:sp>
      <p:sp>
        <p:nvSpPr>
          <p:cNvPr id="156" name="Shape 156"/>
          <p:cNvSpPr>
            <a:spLocks noGrp="1"/>
          </p:cNvSpPr>
          <p:nvPr>
            <p:ph type="body" sz="quarter" idx="18"/>
          </p:nvPr>
        </p:nvSpPr>
        <p:spPr>
          <a:xfrm>
            <a:off x="3254108" y="5765799"/>
            <a:ext cx="3477023" cy="825501"/>
          </a:xfrm>
          <a:prstGeom prst="rect">
            <a:avLst/>
          </a:prstGeom>
        </p:spPr>
        <p:txBody>
          <a:bodyPr>
            <a:spAutoFit/>
          </a:bodyPr>
          <a:lstStyle>
            <a:lvl1pPr marL="0" indent="0">
              <a:spcBef>
                <a:spcPts val="0"/>
              </a:spcBef>
              <a:buSzTx/>
              <a:buNone/>
              <a:defRPr b="1">
                <a:solidFill>
                  <a:srgbClr val="FDFFFF"/>
                </a:solidFill>
                <a:latin typeface="+mj-lt"/>
                <a:ea typeface="+mj-ea"/>
                <a:cs typeface="+mj-cs"/>
                <a:sym typeface="Avenir Next"/>
              </a:defRPr>
            </a:lvl1pPr>
          </a:lstStyle>
          <a:p>
            <a:r>
              <a:t>89%</a:t>
            </a:r>
          </a:p>
        </p:txBody>
      </p:sp>
      <p:sp>
        <p:nvSpPr>
          <p:cNvPr id="157" name="Shape 157"/>
          <p:cNvSpPr>
            <a:spLocks noGrp="1"/>
          </p:cNvSpPr>
          <p:nvPr>
            <p:ph type="body" sz="quarter" idx="19"/>
          </p:nvPr>
        </p:nvSpPr>
        <p:spPr>
          <a:xfrm>
            <a:off x="3238500" y="4337050"/>
            <a:ext cx="2882900" cy="787400"/>
          </a:xfrm>
          <a:prstGeom prst="rect">
            <a:avLst/>
          </a:prstGeom>
        </p:spPr>
        <p:txBody>
          <a:bodyPr>
            <a:spAutoFit/>
          </a:bodyPr>
          <a:lstStyle>
            <a:lvl1pPr marL="0" indent="0">
              <a:lnSpc>
                <a:spcPts val="3200"/>
              </a:lnSpc>
              <a:spcBef>
                <a:spcPts val="0"/>
              </a:spcBef>
              <a:buSzTx/>
              <a:buNone/>
              <a:defRPr sz="1300">
                <a:solidFill>
                  <a:srgbClr val="FDFFFF"/>
                </a:solidFill>
                <a:latin typeface="Avenir Next Medium"/>
                <a:ea typeface="Avenir Next Medium"/>
                <a:cs typeface="Avenir Next Medium"/>
                <a:sym typeface="Avenir Next Medium"/>
              </a:defRPr>
            </a:lvl1pPr>
          </a:lstStyle>
          <a:p>
            <a:r>
              <a:t>Mirum est notare quam littera gothica, quam nunc putamus parum claram, anteposuerit litterarum </a:t>
            </a:r>
          </a:p>
        </p:txBody>
      </p:sp>
      <p:sp>
        <p:nvSpPr>
          <p:cNvPr id="158" name="Shape 158"/>
          <p:cNvSpPr>
            <a:spLocks noGrp="1"/>
          </p:cNvSpPr>
          <p:nvPr>
            <p:ph type="body" sz="quarter" idx="20"/>
          </p:nvPr>
        </p:nvSpPr>
        <p:spPr>
          <a:xfrm>
            <a:off x="3254108" y="2870199"/>
            <a:ext cx="3169184" cy="825501"/>
          </a:xfrm>
          <a:prstGeom prst="rect">
            <a:avLst/>
          </a:prstGeom>
        </p:spPr>
        <p:txBody>
          <a:bodyPr>
            <a:spAutoFit/>
          </a:bodyPr>
          <a:lstStyle>
            <a:lvl1pPr marL="0" indent="0">
              <a:spcBef>
                <a:spcPts val="0"/>
              </a:spcBef>
              <a:buSzTx/>
              <a:buNone/>
              <a:defRPr b="1">
                <a:solidFill>
                  <a:srgbClr val="FDFFFF"/>
                </a:solidFill>
                <a:latin typeface="+mj-lt"/>
                <a:ea typeface="+mj-ea"/>
                <a:cs typeface="+mj-cs"/>
                <a:sym typeface="Avenir Next"/>
              </a:defRPr>
            </a:lvl1pPr>
          </a:lstStyle>
          <a:p>
            <a:r>
              <a:t>72%</a:t>
            </a:r>
          </a:p>
        </p:txBody>
      </p:sp>
      <p:sp>
        <p:nvSpPr>
          <p:cNvPr id="159" name="Shape 159"/>
          <p:cNvSpPr>
            <a:spLocks noGrp="1"/>
          </p:cNvSpPr>
          <p:nvPr>
            <p:ph type="pic" sz="quarter" idx="21"/>
          </p:nvPr>
        </p:nvSpPr>
        <p:spPr>
          <a:xfrm>
            <a:off x="1107078" y="3107694"/>
            <a:ext cx="1689101" cy="1729001"/>
          </a:xfrm>
          <a:prstGeom prst="rect">
            <a:avLst/>
          </a:prstGeom>
        </p:spPr>
        <p:txBody>
          <a:bodyPr lIns="91439" tIns="45719" rIns="91439" bIns="45719" anchor="t"/>
          <a:lstStyle/>
          <a:p>
            <a:endParaRPr/>
          </a:p>
        </p:txBody>
      </p:sp>
      <p:sp>
        <p:nvSpPr>
          <p:cNvPr id="160" name="Shape 160"/>
          <p:cNvSpPr>
            <a:spLocks noGrp="1"/>
          </p:cNvSpPr>
          <p:nvPr>
            <p:ph type="body" sz="quarter" idx="22"/>
          </p:nvPr>
        </p:nvSpPr>
        <p:spPr>
          <a:xfrm>
            <a:off x="2616200" y="7683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Videntur Parum</a:t>
            </a:r>
          </a:p>
        </p:txBody>
      </p:sp>
      <p:sp>
        <p:nvSpPr>
          <p:cNvPr id="161" name="Shape 161"/>
          <p:cNvSpPr>
            <a:spLocks noGrp="1"/>
          </p:cNvSpPr>
          <p:nvPr>
            <p:ph type="pic" sz="quarter" idx="23"/>
          </p:nvPr>
        </p:nvSpPr>
        <p:spPr>
          <a:xfrm>
            <a:off x="7017976" y="3113505"/>
            <a:ext cx="1677036" cy="1765301"/>
          </a:xfrm>
          <a:prstGeom prst="rect">
            <a:avLst/>
          </a:prstGeom>
        </p:spPr>
        <p:txBody>
          <a:bodyPr lIns="91439" tIns="45719" rIns="91439" bIns="45719" anchor="t"/>
          <a:lstStyle/>
          <a:p>
            <a:endParaRPr/>
          </a:p>
        </p:txBody>
      </p:sp>
      <p:sp>
        <p:nvSpPr>
          <p:cNvPr id="162" name="Shape 162"/>
          <p:cNvSpPr>
            <a:spLocks noGrp="1"/>
          </p:cNvSpPr>
          <p:nvPr>
            <p:ph type="body" sz="quarter" idx="24"/>
          </p:nvPr>
        </p:nvSpPr>
        <p:spPr>
          <a:xfrm>
            <a:off x="3251200" y="3613149"/>
            <a:ext cx="2882900" cy="723901"/>
          </a:xfrm>
          <a:prstGeom prst="rect">
            <a:avLst/>
          </a:prstGeom>
        </p:spPr>
        <p:txBody>
          <a:bodyPr>
            <a:spAutoFit/>
          </a:bodyPr>
          <a:lstStyle>
            <a:lvl1pPr marL="0" indent="0">
              <a:lnSpc>
                <a:spcPts val="6000"/>
              </a:lnSpc>
              <a:spcBef>
                <a:spcPts val="0"/>
              </a:spcBef>
              <a:buSzTx/>
              <a:buNone/>
              <a:defRPr sz="3600">
                <a:solidFill>
                  <a:srgbClr val="FDFFFF"/>
                </a:solidFill>
                <a:latin typeface="+mj-lt"/>
                <a:ea typeface="+mj-ea"/>
                <a:cs typeface="+mj-cs"/>
                <a:sym typeface="Avenir Next"/>
              </a:defRPr>
            </a:lvl1pPr>
          </a:lstStyle>
          <a:p>
            <a:r>
              <a:t>Wind power</a:t>
            </a:r>
          </a:p>
        </p:txBody>
      </p:sp>
      <p:sp>
        <p:nvSpPr>
          <p:cNvPr id="163" name="Shape 163"/>
          <p:cNvSpPr>
            <a:spLocks noGrp="1"/>
          </p:cNvSpPr>
          <p:nvPr>
            <p:ph type="body" sz="quarter" idx="25"/>
          </p:nvPr>
        </p:nvSpPr>
        <p:spPr>
          <a:xfrm>
            <a:off x="9131300" y="3613149"/>
            <a:ext cx="3225800" cy="723901"/>
          </a:xfrm>
          <a:prstGeom prst="rect">
            <a:avLst/>
          </a:prstGeom>
        </p:spPr>
        <p:txBody>
          <a:bodyPr>
            <a:spAutoFit/>
          </a:bodyPr>
          <a:lstStyle>
            <a:lvl1pPr marL="0" indent="0">
              <a:lnSpc>
                <a:spcPts val="6000"/>
              </a:lnSpc>
              <a:spcBef>
                <a:spcPts val="0"/>
              </a:spcBef>
              <a:buSzTx/>
              <a:buNone/>
              <a:defRPr sz="3600">
                <a:solidFill>
                  <a:srgbClr val="FDFFFF"/>
                </a:solidFill>
                <a:latin typeface="+mj-lt"/>
                <a:ea typeface="+mj-ea"/>
                <a:cs typeface="+mj-cs"/>
                <a:sym typeface="Avenir Next"/>
              </a:defRPr>
            </a:lvl1pPr>
          </a:lstStyle>
          <a:p>
            <a:r>
              <a:t>Trash recycling</a:t>
            </a:r>
          </a:p>
        </p:txBody>
      </p:sp>
      <p:sp>
        <p:nvSpPr>
          <p:cNvPr id="164" name="Shape 164"/>
          <p:cNvSpPr>
            <a:spLocks noGrp="1"/>
          </p:cNvSpPr>
          <p:nvPr>
            <p:ph type="pic" sz="quarter" idx="26"/>
          </p:nvPr>
        </p:nvSpPr>
        <p:spPr>
          <a:xfrm>
            <a:off x="1099776" y="5996405"/>
            <a:ext cx="1677036" cy="1765301"/>
          </a:xfrm>
          <a:prstGeom prst="rect">
            <a:avLst/>
          </a:prstGeom>
        </p:spPr>
        <p:txBody>
          <a:bodyPr lIns="91439" tIns="45719" rIns="91439" bIns="45719" anchor="t"/>
          <a:lstStyle/>
          <a:p>
            <a:endParaRPr/>
          </a:p>
        </p:txBody>
      </p:sp>
      <p:sp>
        <p:nvSpPr>
          <p:cNvPr id="165" name="Shape 165"/>
          <p:cNvSpPr>
            <a:spLocks noGrp="1"/>
          </p:cNvSpPr>
          <p:nvPr>
            <p:ph type="body" sz="quarter" idx="27"/>
          </p:nvPr>
        </p:nvSpPr>
        <p:spPr>
          <a:xfrm>
            <a:off x="3225800" y="6508749"/>
            <a:ext cx="3225800" cy="723901"/>
          </a:xfrm>
          <a:prstGeom prst="rect">
            <a:avLst/>
          </a:prstGeom>
        </p:spPr>
        <p:txBody>
          <a:bodyPr>
            <a:spAutoFit/>
          </a:bodyPr>
          <a:lstStyle>
            <a:lvl1pPr marL="0" indent="0">
              <a:lnSpc>
                <a:spcPts val="6000"/>
              </a:lnSpc>
              <a:spcBef>
                <a:spcPts val="0"/>
              </a:spcBef>
              <a:buSzTx/>
              <a:buNone/>
              <a:defRPr sz="3600">
                <a:solidFill>
                  <a:srgbClr val="FDFFFF"/>
                </a:solidFill>
                <a:latin typeface="+mj-lt"/>
                <a:ea typeface="+mj-ea"/>
                <a:cs typeface="+mj-cs"/>
                <a:sym typeface="Avenir Next"/>
              </a:defRPr>
            </a:lvl1pPr>
          </a:lstStyle>
          <a:p>
            <a:r>
              <a:t>Energy</a:t>
            </a:r>
          </a:p>
        </p:txBody>
      </p:sp>
      <p:sp>
        <p:nvSpPr>
          <p:cNvPr id="166" name="Shape 166"/>
          <p:cNvSpPr>
            <a:spLocks noGrp="1"/>
          </p:cNvSpPr>
          <p:nvPr>
            <p:ph type="pic" sz="quarter" idx="28"/>
          </p:nvPr>
        </p:nvSpPr>
        <p:spPr>
          <a:xfrm>
            <a:off x="7030676" y="5996405"/>
            <a:ext cx="1677036" cy="1765301"/>
          </a:xfrm>
          <a:prstGeom prst="rect">
            <a:avLst/>
          </a:prstGeom>
        </p:spPr>
        <p:txBody>
          <a:bodyPr lIns="91439" tIns="45719" rIns="91439" bIns="45719" anchor="t"/>
          <a:lstStyle/>
          <a:p>
            <a:endParaRPr/>
          </a:p>
        </p:txBody>
      </p:sp>
      <p:sp>
        <p:nvSpPr>
          <p:cNvPr id="167" name="Shape 167"/>
          <p:cNvSpPr>
            <a:spLocks noGrp="1"/>
          </p:cNvSpPr>
          <p:nvPr>
            <p:ph type="body" sz="quarter" idx="29"/>
          </p:nvPr>
        </p:nvSpPr>
        <p:spPr>
          <a:xfrm>
            <a:off x="9131300" y="6508749"/>
            <a:ext cx="3225800" cy="723901"/>
          </a:xfrm>
          <a:prstGeom prst="rect">
            <a:avLst/>
          </a:prstGeom>
        </p:spPr>
        <p:txBody>
          <a:bodyPr>
            <a:spAutoFit/>
          </a:bodyPr>
          <a:lstStyle>
            <a:lvl1pPr marL="0" indent="0">
              <a:lnSpc>
                <a:spcPts val="6000"/>
              </a:lnSpc>
              <a:spcBef>
                <a:spcPts val="0"/>
              </a:spcBef>
              <a:buSzTx/>
              <a:buNone/>
              <a:defRPr sz="3600">
                <a:solidFill>
                  <a:srgbClr val="FDFFFF"/>
                </a:solidFill>
                <a:latin typeface="+mj-lt"/>
                <a:ea typeface="+mj-ea"/>
                <a:cs typeface="+mj-cs"/>
                <a:sym typeface="Avenir Next"/>
              </a:defRPr>
            </a:lvl1pPr>
          </a:lstStyle>
          <a:p>
            <a:r>
              <a:t>Water</a:t>
            </a:r>
          </a:p>
        </p:txBody>
      </p:sp>
      <p:sp>
        <p:nvSpPr>
          <p:cNvPr id="168" name="Shape 1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slideLayout" Target="../slideLayouts/slideLayout18.xml" /><Relationship Id="rId3" Type="http://schemas.openxmlformats.org/officeDocument/2006/relationships/slideLayout" Target="../slideLayouts/slideLayout3.xml" /><Relationship Id="rId21" Type="http://schemas.openxmlformats.org/officeDocument/2006/relationships/slideLayout" Target="../slideLayouts/slideLayout21.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slideLayout" Target="../slideLayouts/slideLayout20.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slideLayout" Target="../slideLayouts/slideLayout19.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 Id="rId2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867845" y="2858337"/>
            <a:ext cx="2089690" cy="1877520"/>
          </a:xfrm>
          <a:custGeom>
            <a:avLst/>
            <a:gdLst/>
            <a:ahLst/>
            <a:cxnLst>
              <a:cxn ang="0">
                <a:pos x="wd2" y="hd2"/>
              </a:cxn>
              <a:cxn ang="5400000">
                <a:pos x="wd2" y="hd2"/>
              </a:cxn>
              <a:cxn ang="10800000">
                <a:pos x="wd2" y="hd2"/>
              </a:cxn>
              <a:cxn ang="16200000">
                <a:pos x="wd2" y="hd2"/>
              </a:cxn>
            </a:cxnLst>
            <a:rect l="0" t="0" r="r" b="b"/>
            <a:pathLst>
              <a:path w="21519" h="21364" extrusionOk="0">
                <a:moveTo>
                  <a:pt x="3010" y="6585"/>
                </a:moveTo>
                <a:cubicBezTo>
                  <a:pt x="2435" y="7097"/>
                  <a:pt x="992" y="7347"/>
                  <a:pt x="363" y="6890"/>
                </a:cubicBezTo>
                <a:cubicBezTo>
                  <a:pt x="444" y="6750"/>
                  <a:pt x="713" y="6786"/>
                  <a:pt x="499" y="6579"/>
                </a:cubicBezTo>
                <a:cubicBezTo>
                  <a:pt x="464" y="6545"/>
                  <a:pt x="118" y="6445"/>
                  <a:pt x="106" y="6460"/>
                </a:cubicBezTo>
                <a:cubicBezTo>
                  <a:pt x="240" y="6289"/>
                  <a:pt x="512" y="6444"/>
                  <a:pt x="654" y="6279"/>
                </a:cubicBezTo>
                <a:cubicBezTo>
                  <a:pt x="796" y="6113"/>
                  <a:pt x="-14" y="6151"/>
                  <a:pt x="0" y="6157"/>
                </a:cubicBezTo>
                <a:cubicBezTo>
                  <a:pt x="226" y="5657"/>
                  <a:pt x="953" y="5687"/>
                  <a:pt x="954" y="6266"/>
                </a:cubicBezTo>
                <a:cubicBezTo>
                  <a:pt x="1102" y="6190"/>
                  <a:pt x="1215" y="6074"/>
                  <a:pt x="1294" y="5918"/>
                </a:cubicBezTo>
                <a:cubicBezTo>
                  <a:pt x="1537" y="5893"/>
                  <a:pt x="2370" y="6107"/>
                  <a:pt x="2491" y="5816"/>
                </a:cubicBezTo>
                <a:cubicBezTo>
                  <a:pt x="2514" y="5759"/>
                  <a:pt x="3682" y="5987"/>
                  <a:pt x="3010" y="6585"/>
                </a:cubicBezTo>
                <a:cubicBezTo>
                  <a:pt x="2843" y="6734"/>
                  <a:pt x="3142" y="6468"/>
                  <a:pt x="3010" y="6585"/>
                </a:cubicBezTo>
                <a:close/>
                <a:moveTo>
                  <a:pt x="11005" y="300"/>
                </a:moveTo>
                <a:cubicBezTo>
                  <a:pt x="11317" y="195"/>
                  <a:pt x="11825" y="280"/>
                  <a:pt x="12088" y="495"/>
                </a:cubicBezTo>
                <a:cubicBezTo>
                  <a:pt x="12051" y="428"/>
                  <a:pt x="12017" y="355"/>
                  <a:pt x="12030" y="274"/>
                </a:cubicBezTo>
                <a:cubicBezTo>
                  <a:pt x="12514" y="182"/>
                  <a:pt x="14125" y="719"/>
                  <a:pt x="14503" y="1064"/>
                </a:cubicBezTo>
                <a:cubicBezTo>
                  <a:pt x="14355" y="1090"/>
                  <a:pt x="13593" y="1487"/>
                  <a:pt x="13494" y="1113"/>
                </a:cubicBezTo>
                <a:cubicBezTo>
                  <a:pt x="13514" y="1074"/>
                  <a:pt x="13535" y="1036"/>
                  <a:pt x="13555" y="997"/>
                </a:cubicBezTo>
                <a:cubicBezTo>
                  <a:pt x="13092" y="666"/>
                  <a:pt x="12573" y="887"/>
                  <a:pt x="12439" y="1482"/>
                </a:cubicBezTo>
                <a:cubicBezTo>
                  <a:pt x="12305" y="1656"/>
                  <a:pt x="11018" y="988"/>
                  <a:pt x="11664" y="897"/>
                </a:cubicBezTo>
                <a:cubicBezTo>
                  <a:pt x="11583" y="891"/>
                  <a:pt x="10294" y="541"/>
                  <a:pt x="11005" y="300"/>
                </a:cubicBezTo>
                <a:cubicBezTo>
                  <a:pt x="11317" y="195"/>
                  <a:pt x="10790" y="373"/>
                  <a:pt x="11005" y="300"/>
                </a:cubicBezTo>
                <a:close/>
                <a:moveTo>
                  <a:pt x="13416" y="415"/>
                </a:moveTo>
                <a:cubicBezTo>
                  <a:pt x="13177" y="380"/>
                  <a:pt x="12943" y="324"/>
                  <a:pt x="12720" y="200"/>
                </a:cubicBezTo>
                <a:cubicBezTo>
                  <a:pt x="13106" y="-111"/>
                  <a:pt x="14518" y="-25"/>
                  <a:pt x="14908" y="222"/>
                </a:cubicBezTo>
                <a:cubicBezTo>
                  <a:pt x="14603" y="635"/>
                  <a:pt x="13826" y="474"/>
                  <a:pt x="13416" y="415"/>
                </a:cubicBezTo>
                <a:cubicBezTo>
                  <a:pt x="13177" y="380"/>
                  <a:pt x="13560" y="435"/>
                  <a:pt x="13416" y="415"/>
                </a:cubicBezTo>
                <a:close/>
                <a:moveTo>
                  <a:pt x="17057" y="21008"/>
                </a:moveTo>
                <a:cubicBezTo>
                  <a:pt x="17044" y="21058"/>
                  <a:pt x="17025" y="21102"/>
                  <a:pt x="16998" y="21143"/>
                </a:cubicBezTo>
                <a:cubicBezTo>
                  <a:pt x="16638" y="21123"/>
                  <a:pt x="16355" y="21046"/>
                  <a:pt x="15994" y="21031"/>
                </a:cubicBezTo>
                <a:cubicBezTo>
                  <a:pt x="15992" y="20975"/>
                  <a:pt x="15985" y="20922"/>
                  <a:pt x="15986" y="20864"/>
                </a:cubicBezTo>
                <a:cubicBezTo>
                  <a:pt x="16167" y="20818"/>
                  <a:pt x="16655" y="20912"/>
                  <a:pt x="16834" y="20976"/>
                </a:cubicBezTo>
                <a:cubicBezTo>
                  <a:pt x="16831" y="20995"/>
                  <a:pt x="16840" y="21021"/>
                  <a:pt x="16837" y="21040"/>
                </a:cubicBezTo>
                <a:cubicBezTo>
                  <a:pt x="16925" y="21067"/>
                  <a:pt x="16976" y="21002"/>
                  <a:pt x="17057" y="21008"/>
                </a:cubicBezTo>
                <a:cubicBezTo>
                  <a:pt x="17069" y="21052"/>
                  <a:pt x="16976" y="21002"/>
                  <a:pt x="17057" y="21008"/>
                </a:cubicBezTo>
                <a:close/>
                <a:moveTo>
                  <a:pt x="15035" y="9329"/>
                </a:moveTo>
                <a:cubicBezTo>
                  <a:pt x="15040" y="9332"/>
                  <a:pt x="15043" y="9336"/>
                  <a:pt x="15046" y="9340"/>
                </a:cubicBezTo>
                <a:cubicBezTo>
                  <a:pt x="15083" y="9411"/>
                  <a:pt x="14747" y="9586"/>
                  <a:pt x="14719" y="9588"/>
                </a:cubicBezTo>
                <a:cubicBezTo>
                  <a:pt x="14509" y="9606"/>
                  <a:pt x="14814" y="9185"/>
                  <a:pt x="15035" y="9329"/>
                </a:cubicBezTo>
                <a:cubicBezTo>
                  <a:pt x="15040" y="9332"/>
                  <a:pt x="15025" y="9323"/>
                  <a:pt x="15035" y="9329"/>
                </a:cubicBezTo>
                <a:close/>
                <a:moveTo>
                  <a:pt x="10464" y="17106"/>
                </a:moveTo>
                <a:lnTo>
                  <a:pt x="10453" y="17083"/>
                </a:lnTo>
                <a:cubicBezTo>
                  <a:pt x="10426" y="17405"/>
                  <a:pt x="10539" y="17595"/>
                  <a:pt x="10345" y="17882"/>
                </a:cubicBezTo>
                <a:cubicBezTo>
                  <a:pt x="9796" y="17382"/>
                  <a:pt x="10473" y="17289"/>
                  <a:pt x="10464" y="17106"/>
                </a:cubicBezTo>
                <a:cubicBezTo>
                  <a:pt x="10464" y="17106"/>
                  <a:pt x="10457" y="16967"/>
                  <a:pt x="10464" y="17106"/>
                </a:cubicBezTo>
                <a:close/>
                <a:moveTo>
                  <a:pt x="10564" y="18237"/>
                </a:moveTo>
                <a:cubicBezTo>
                  <a:pt x="10602" y="18346"/>
                  <a:pt x="10551" y="18790"/>
                  <a:pt x="10530" y="18920"/>
                </a:cubicBezTo>
                <a:cubicBezTo>
                  <a:pt x="10485" y="19203"/>
                  <a:pt x="10300" y="18856"/>
                  <a:pt x="10290" y="19078"/>
                </a:cubicBezTo>
                <a:cubicBezTo>
                  <a:pt x="10271" y="19507"/>
                  <a:pt x="9961" y="18146"/>
                  <a:pt x="9970" y="18150"/>
                </a:cubicBezTo>
                <a:cubicBezTo>
                  <a:pt x="10234" y="18257"/>
                  <a:pt x="10411" y="17796"/>
                  <a:pt x="10564" y="18237"/>
                </a:cubicBezTo>
                <a:cubicBezTo>
                  <a:pt x="10578" y="18276"/>
                  <a:pt x="10539" y="18164"/>
                  <a:pt x="10564" y="18237"/>
                </a:cubicBezTo>
                <a:close/>
                <a:moveTo>
                  <a:pt x="5029" y="10651"/>
                </a:moveTo>
                <a:cubicBezTo>
                  <a:pt x="5077" y="10532"/>
                  <a:pt x="5345" y="10601"/>
                  <a:pt x="5317" y="10393"/>
                </a:cubicBezTo>
                <a:cubicBezTo>
                  <a:pt x="5309" y="10405"/>
                  <a:pt x="5301" y="10411"/>
                  <a:pt x="5295" y="10424"/>
                </a:cubicBezTo>
                <a:cubicBezTo>
                  <a:pt x="5232" y="10439"/>
                  <a:pt x="5176" y="10423"/>
                  <a:pt x="5111" y="10424"/>
                </a:cubicBezTo>
                <a:cubicBezTo>
                  <a:pt x="5102" y="10395"/>
                  <a:pt x="5323" y="9733"/>
                  <a:pt x="5376" y="9698"/>
                </a:cubicBezTo>
                <a:cubicBezTo>
                  <a:pt x="5467" y="9638"/>
                  <a:pt x="5548" y="9315"/>
                  <a:pt x="5670" y="9337"/>
                </a:cubicBezTo>
                <a:cubicBezTo>
                  <a:pt x="5754" y="9352"/>
                  <a:pt x="6274" y="9294"/>
                  <a:pt x="6258" y="9415"/>
                </a:cubicBezTo>
                <a:cubicBezTo>
                  <a:pt x="6253" y="9452"/>
                  <a:pt x="5825" y="9767"/>
                  <a:pt x="5928" y="9811"/>
                </a:cubicBezTo>
                <a:cubicBezTo>
                  <a:pt x="5995" y="9839"/>
                  <a:pt x="6642" y="9635"/>
                  <a:pt x="6636" y="9850"/>
                </a:cubicBezTo>
                <a:cubicBezTo>
                  <a:pt x="6630" y="10107"/>
                  <a:pt x="6142" y="10320"/>
                  <a:pt x="6302" y="10517"/>
                </a:cubicBezTo>
                <a:cubicBezTo>
                  <a:pt x="6401" y="10638"/>
                  <a:pt x="6622" y="10658"/>
                  <a:pt x="6653" y="10846"/>
                </a:cubicBezTo>
                <a:cubicBezTo>
                  <a:pt x="6671" y="10958"/>
                  <a:pt x="6675" y="11181"/>
                  <a:pt x="6785" y="11246"/>
                </a:cubicBezTo>
                <a:cubicBezTo>
                  <a:pt x="7128" y="11447"/>
                  <a:pt x="7055" y="11926"/>
                  <a:pt x="7226" y="12079"/>
                </a:cubicBezTo>
                <a:cubicBezTo>
                  <a:pt x="7345" y="12186"/>
                  <a:pt x="7646" y="11861"/>
                  <a:pt x="7721" y="12232"/>
                </a:cubicBezTo>
                <a:cubicBezTo>
                  <a:pt x="7759" y="12416"/>
                  <a:pt x="7449" y="12755"/>
                  <a:pt x="7292" y="12788"/>
                </a:cubicBezTo>
                <a:cubicBezTo>
                  <a:pt x="7264" y="12782"/>
                  <a:pt x="7615" y="12821"/>
                  <a:pt x="7617" y="12880"/>
                </a:cubicBezTo>
                <a:cubicBezTo>
                  <a:pt x="7622" y="13056"/>
                  <a:pt x="6316" y="13296"/>
                  <a:pt x="6190" y="13215"/>
                </a:cubicBezTo>
                <a:cubicBezTo>
                  <a:pt x="5876" y="13016"/>
                  <a:pt x="5422" y="13624"/>
                  <a:pt x="4985" y="13472"/>
                </a:cubicBezTo>
                <a:cubicBezTo>
                  <a:pt x="5239" y="13140"/>
                  <a:pt x="5940" y="13044"/>
                  <a:pt x="6110" y="12742"/>
                </a:cubicBezTo>
                <a:cubicBezTo>
                  <a:pt x="5925" y="12832"/>
                  <a:pt x="5802" y="12692"/>
                  <a:pt x="5782" y="12693"/>
                </a:cubicBezTo>
                <a:cubicBezTo>
                  <a:pt x="5654" y="12701"/>
                  <a:pt x="5527" y="12674"/>
                  <a:pt x="5405" y="12714"/>
                </a:cubicBezTo>
                <a:cubicBezTo>
                  <a:pt x="5071" y="12824"/>
                  <a:pt x="5664" y="12288"/>
                  <a:pt x="5650" y="12311"/>
                </a:cubicBezTo>
                <a:cubicBezTo>
                  <a:pt x="5754" y="12141"/>
                  <a:pt x="5455" y="11802"/>
                  <a:pt x="5686" y="11851"/>
                </a:cubicBezTo>
                <a:cubicBezTo>
                  <a:pt x="5913" y="11898"/>
                  <a:pt x="6249" y="11772"/>
                  <a:pt x="6176" y="11451"/>
                </a:cubicBezTo>
                <a:cubicBezTo>
                  <a:pt x="5978" y="11400"/>
                  <a:pt x="5859" y="11364"/>
                  <a:pt x="6069" y="11081"/>
                </a:cubicBezTo>
                <a:cubicBezTo>
                  <a:pt x="5935" y="11261"/>
                  <a:pt x="5499" y="11034"/>
                  <a:pt x="5491" y="11228"/>
                </a:cubicBezTo>
                <a:cubicBezTo>
                  <a:pt x="5230" y="11183"/>
                  <a:pt x="5585" y="10919"/>
                  <a:pt x="5602" y="10890"/>
                </a:cubicBezTo>
                <a:cubicBezTo>
                  <a:pt x="5707" y="10710"/>
                  <a:pt x="5363" y="10523"/>
                  <a:pt x="5390" y="10718"/>
                </a:cubicBezTo>
                <a:cubicBezTo>
                  <a:pt x="5581" y="10787"/>
                  <a:pt x="5302" y="10864"/>
                  <a:pt x="5290" y="10905"/>
                </a:cubicBezTo>
                <a:cubicBezTo>
                  <a:pt x="5166" y="10939"/>
                  <a:pt x="5297" y="10688"/>
                  <a:pt x="5272" y="10646"/>
                </a:cubicBezTo>
                <a:cubicBezTo>
                  <a:pt x="5255" y="10619"/>
                  <a:pt x="4940" y="10871"/>
                  <a:pt x="5029" y="10651"/>
                </a:cubicBezTo>
                <a:cubicBezTo>
                  <a:pt x="5047" y="10606"/>
                  <a:pt x="5016" y="10683"/>
                  <a:pt x="5029" y="10651"/>
                </a:cubicBezTo>
                <a:close/>
                <a:moveTo>
                  <a:pt x="19919" y="20951"/>
                </a:moveTo>
                <a:cubicBezTo>
                  <a:pt x="19993" y="20920"/>
                  <a:pt x="20069" y="20888"/>
                  <a:pt x="20137" y="20844"/>
                </a:cubicBezTo>
                <a:cubicBezTo>
                  <a:pt x="20138" y="20843"/>
                  <a:pt x="19724" y="21347"/>
                  <a:pt x="19988" y="21347"/>
                </a:cubicBezTo>
                <a:cubicBezTo>
                  <a:pt x="19707" y="21325"/>
                  <a:pt x="19367" y="21489"/>
                  <a:pt x="19252" y="21103"/>
                </a:cubicBezTo>
                <a:cubicBezTo>
                  <a:pt x="19317" y="21150"/>
                  <a:pt x="19414" y="21101"/>
                  <a:pt x="19487" y="21094"/>
                </a:cubicBezTo>
                <a:cubicBezTo>
                  <a:pt x="19505" y="21064"/>
                  <a:pt x="19515" y="21012"/>
                  <a:pt x="19515" y="20976"/>
                </a:cubicBezTo>
                <a:cubicBezTo>
                  <a:pt x="19659" y="20996"/>
                  <a:pt x="19780" y="21008"/>
                  <a:pt x="19919" y="20951"/>
                </a:cubicBezTo>
                <a:cubicBezTo>
                  <a:pt x="19993" y="20920"/>
                  <a:pt x="19780" y="21008"/>
                  <a:pt x="19919" y="20951"/>
                </a:cubicBezTo>
                <a:close/>
                <a:moveTo>
                  <a:pt x="3448" y="12512"/>
                </a:moveTo>
                <a:lnTo>
                  <a:pt x="3439" y="12467"/>
                </a:lnTo>
                <a:cubicBezTo>
                  <a:pt x="3441" y="12484"/>
                  <a:pt x="3910" y="11973"/>
                  <a:pt x="3927" y="11961"/>
                </a:cubicBezTo>
                <a:cubicBezTo>
                  <a:pt x="3801" y="11949"/>
                  <a:pt x="3649" y="11911"/>
                  <a:pt x="3652" y="11769"/>
                </a:cubicBezTo>
                <a:lnTo>
                  <a:pt x="3653" y="11732"/>
                </a:lnTo>
                <a:cubicBezTo>
                  <a:pt x="3638" y="11187"/>
                  <a:pt x="4036" y="11537"/>
                  <a:pt x="4296" y="11292"/>
                </a:cubicBezTo>
                <a:cubicBezTo>
                  <a:pt x="4019" y="11229"/>
                  <a:pt x="4821" y="10776"/>
                  <a:pt x="5082" y="10841"/>
                </a:cubicBezTo>
                <a:cubicBezTo>
                  <a:pt x="5103" y="10873"/>
                  <a:pt x="5214" y="11022"/>
                  <a:pt x="5230" y="11072"/>
                </a:cubicBezTo>
                <a:cubicBezTo>
                  <a:pt x="5337" y="11212"/>
                  <a:pt x="5329" y="11337"/>
                  <a:pt x="5207" y="11445"/>
                </a:cubicBezTo>
                <a:cubicBezTo>
                  <a:pt x="4948" y="11696"/>
                  <a:pt x="5225" y="11803"/>
                  <a:pt x="5096" y="12165"/>
                </a:cubicBezTo>
                <a:cubicBezTo>
                  <a:pt x="4944" y="12594"/>
                  <a:pt x="3961" y="12830"/>
                  <a:pt x="3623" y="12797"/>
                </a:cubicBezTo>
                <a:lnTo>
                  <a:pt x="3629" y="12759"/>
                </a:lnTo>
                <a:cubicBezTo>
                  <a:pt x="3593" y="12765"/>
                  <a:pt x="3565" y="12764"/>
                  <a:pt x="3528" y="12766"/>
                </a:cubicBezTo>
                <a:cubicBezTo>
                  <a:pt x="3509" y="12734"/>
                  <a:pt x="3505" y="12702"/>
                  <a:pt x="3523" y="12678"/>
                </a:cubicBezTo>
                <a:cubicBezTo>
                  <a:pt x="3435" y="12635"/>
                  <a:pt x="3431" y="12581"/>
                  <a:pt x="3510" y="12516"/>
                </a:cubicBezTo>
                <a:cubicBezTo>
                  <a:pt x="3502" y="12515"/>
                  <a:pt x="3448" y="12512"/>
                  <a:pt x="3448" y="12512"/>
                </a:cubicBezTo>
                <a:cubicBezTo>
                  <a:pt x="3448" y="12512"/>
                  <a:pt x="3448" y="12512"/>
                  <a:pt x="3448" y="12512"/>
                </a:cubicBezTo>
                <a:close/>
                <a:moveTo>
                  <a:pt x="11104" y="9151"/>
                </a:moveTo>
                <a:cubicBezTo>
                  <a:pt x="11102" y="9148"/>
                  <a:pt x="11098" y="9146"/>
                  <a:pt x="11094" y="9143"/>
                </a:cubicBezTo>
                <a:cubicBezTo>
                  <a:pt x="11097" y="9141"/>
                  <a:pt x="11101" y="9138"/>
                  <a:pt x="11105" y="9135"/>
                </a:cubicBezTo>
                <a:cubicBezTo>
                  <a:pt x="11105" y="9140"/>
                  <a:pt x="11105" y="9147"/>
                  <a:pt x="11104" y="9151"/>
                </a:cubicBezTo>
                <a:cubicBezTo>
                  <a:pt x="11102" y="9148"/>
                  <a:pt x="11105" y="9147"/>
                  <a:pt x="11104" y="9151"/>
                </a:cubicBezTo>
                <a:close/>
                <a:moveTo>
                  <a:pt x="21399" y="14198"/>
                </a:moveTo>
                <a:cubicBezTo>
                  <a:pt x="21409" y="14173"/>
                  <a:pt x="21499" y="14149"/>
                  <a:pt x="21520" y="14142"/>
                </a:cubicBezTo>
                <a:lnTo>
                  <a:pt x="21423" y="14087"/>
                </a:lnTo>
                <a:cubicBezTo>
                  <a:pt x="21320" y="14027"/>
                  <a:pt x="21586" y="13723"/>
                  <a:pt x="21296" y="13692"/>
                </a:cubicBezTo>
                <a:cubicBezTo>
                  <a:pt x="21112" y="13672"/>
                  <a:pt x="20805" y="13386"/>
                  <a:pt x="20627" y="13557"/>
                </a:cubicBezTo>
                <a:cubicBezTo>
                  <a:pt x="20375" y="13291"/>
                  <a:pt x="20136" y="13280"/>
                  <a:pt x="19764" y="13317"/>
                </a:cubicBezTo>
                <a:cubicBezTo>
                  <a:pt x="19859" y="13317"/>
                  <a:pt x="19308" y="12896"/>
                  <a:pt x="19323" y="12913"/>
                </a:cubicBezTo>
                <a:cubicBezTo>
                  <a:pt x="19229" y="12913"/>
                  <a:pt x="19162" y="12594"/>
                  <a:pt x="19105" y="12495"/>
                </a:cubicBezTo>
                <a:cubicBezTo>
                  <a:pt x="18878" y="12097"/>
                  <a:pt x="18551" y="12640"/>
                  <a:pt x="18342" y="12454"/>
                </a:cubicBezTo>
                <a:cubicBezTo>
                  <a:pt x="18213" y="12393"/>
                  <a:pt x="18189" y="12168"/>
                  <a:pt x="18086" y="12043"/>
                </a:cubicBezTo>
                <a:cubicBezTo>
                  <a:pt x="18386" y="11994"/>
                  <a:pt x="18733" y="11639"/>
                  <a:pt x="18199" y="11620"/>
                </a:cubicBezTo>
                <a:cubicBezTo>
                  <a:pt x="18172" y="11530"/>
                  <a:pt x="17896" y="11200"/>
                  <a:pt x="17799" y="11143"/>
                </a:cubicBezTo>
                <a:cubicBezTo>
                  <a:pt x="17967" y="10775"/>
                  <a:pt x="17329" y="10571"/>
                  <a:pt x="17149" y="10533"/>
                </a:cubicBezTo>
                <a:cubicBezTo>
                  <a:pt x="16689" y="10533"/>
                  <a:pt x="16796" y="10101"/>
                  <a:pt x="16546" y="9833"/>
                </a:cubicBezTo>
                <a:cubicBezTo>
                  <a:pt x="16590" y="9843"/>
                  <a:pt x="16633" y="9860"/>
                  <a:pt x="16674" y="9878"/>
                </a:cubicBezTo>
                <a:lnTo>
                  <a:pt x="16626" y="9776"/>
                </a:lnTo>
                <a:cubicBezTo>
                  <a:pt x="16769" y="9537"/>
                  <a:pt x="16634" y="9167"/>
                  <a:pt x="16725" y="8824"/>
                </a:cubicBezTo>
                <a:cubicBezTo>
                  <a:pt x="16306" y="8876"/>
                  <a:pt x="15803" y="8638"/>
                  <a:pt x="15397" y="8843"/>
                </a:cubicBezTo>
                <a:cubicBezTo>
                  <a:pt x="14990" y="9046"/>
                  <a:pt x="15218" y="9655"/>
                  <a:pt x="15490" y="9475"/>
                </a:cubicBezTo>
                <a:cubicBezTo>
                  <a:pt x="15446" y="9559"/>
                  <a:pt x="15400" y="9612"/>
                  <a:pt x="15302" y="9624"/>
                </a:cubicBezTo>
                <a:cubicBezTo>
                  <a:pt x="15527" y="10138"/>
                  <a:pt x="15043" y="10023"/>
                  <a:pt x="14840" y="9709"/>
                </a:cubicBezTo>
                <a:lnTo>
                  <a:pt x="14842" y="9700"/>
                </a:lnTo>
                <a:cubicBezTo>
                  <a:pt x="14833" y="9734"/>
                  <a:pt x="14822" y="9767"/>
                  <a:pt x="14810" y="9799"/>
                </a:cubicBezTo>
                <a:cubicBezTo>
                  <a:pt x="14723" y="9791"/>
                  <a:pt x="14635" y="9776"/>
                  <a:pt x="14548" y="9751"/>
                </a:cubicBezTo>
                <a:cubicBezTo>
                  <a:pt x="14418" y="9770"/>
                  <a:pt x="14357" y="9921"/>
                  <a:pt x="14366" y="10048"/>
                </a:cubicBezTo>
                <a:lnTo>
                  <a:pt x="14272" y="10101"/>
                </a:lnTo>
                <a:cubicBezTo>
                  <a:pt x="14229" y="10390"/>
                  <a:pt x="14291" y="10708"/>
                  <a:pt x="14374" y="10979"/>
                </a:cubicBezTo>
                <a:cubicBezTo>
                  <a:pt x="14374" y="10980"/>
                  <a:pt x="14706" y="11039"/>
                  <a:pt x="14271" y="10982"/>
                </a:cubicBezTo>
                <a:cubicBezTo>
                  <a:pt x="14155" y="10964"/>
                  <a:pt x="14030" y="11072"/>
                  <a:pt x="14168" y="11177"/>
                </a:cubicBezTo>
                <a:cubicBezTo>
                  <a:pt x="14151" y="11181"/>
                  <a:pt x="14133" y="11186"/>
                  <a:pt x="14115" y="11190"/>
                </a:cubicBezTo>
                <a:cubicBezTo>
                  <a:pt x="14118" y="11235"/>
                  <a:pt x="14112" y="11279"/>
                  <a:pt x="14095" y="11321"/>
                </a:cubicBezTo>
                <a:cubicBezTo>
                  <a:pt x="14319" y="11407"/>
                  <a:pt x="14597" y="11381"/>
                  <a:pt x="14839" y="11383"/>
                </a:cubicBezTo>
                <a:lnTo>
                  <a:pt x="14792" y="11431"/>
                </a:lnTo>
                <a:cubicBezTo>
                  <a:pt x="14873" y="11397"/>
                  <a:pt x="15020" y="11368"/>
                  <a:pt x="15097" y="11423"/>
                </a:cubicBezTo>
                <a:cubicBezTo>
                  <a:pt x="14771" y="11469"/>
                  <a:pt x="14345" y="11485"/>
                  <a:pt x="14023" y="11419"/>
                </a:cubicBezTo>
                <a:cubicBezTo>
                  <a:pt x="13755" y="11424"/>
                  <a:pt x="13655" y="11208"/>
                  <a:pt x="13442" y="11208"/>
                </a:cubicBezTo>
                <a:cubicBezTo>
                  <a:pt x="13013" y="11208"/>
                  <a:pt x="12497" y="11570"/>
                  <a:pt x="12077" y="11683"/>
                </a:cubicBezTo>
                <a:cubicBezTo>
                  <a:pt x="12021" y="11598"/>
                  <a:pt x="11938" y="11539"/>
                  <a:pt x="11850" y="11498"/>
                </a:cubicBezTo>
                <a:cubicBezTo>
                  <a:pt x="11906" y="11380"/>
                  <a:pt x="11866" y="11334"/>
                  <a:pt x="11769" y="11310"/>
                </a:cubicBezTo>
                <a:lnTo>
                  <a:pt x="11748" y="11359"/>
                </a:lnTo>
                <a:cubicBezTo>
                  <a:pt x="11689" y="11359"/>
                  <a:pt x="11635" y="11383"/>
                  <a:pt x="11585" y="11434"/>
                </a:cubicBezTo>
                <a:cubicBezTo>
                  <a:pt x="11468" y="11434"/>
                  <a:pt x="11068" y="11450"/>
                  <a:pt x="10966" y="11574"/>
                </a:cubicBezTo>
                <a:cubicBezTo>
                  <a:pt x="11003" y="11493"/>
                  <a:pt x="11068" y="11431"/>
                  <a:pt x="11053" y="11329"/>
                </a:cubicBezTo>
                <a:cubicBezTo>
                  <a:pt x="11360" y="11511"/>
                  <a:pt x="11587" y="10834"/>
                  <a:pt x="11473" y="10674"/>
                </a:cubicBezTo>
                <a:cubicBezTo>
                  <a:pt x="11548" y="11455"/>
                  <a:pt x="12215" y="10595"/>
                  <a:pt x="12459" y="10590"/>
                </a:cubicBezTo>
                <a:cubicBezTo>
                  <a:pt x="12794" y="10584"/>
                  <a:pt x="12838" y="10062"/>
                  <a:pt x="12863" y="9783"/>
                </a:cubicBezTo>
                <a:cubicBezTo>
                  <a:pt x="12881" y="9580"/>
                  <a:pt x="13458" y="9031"/>
                  <a:pt x="13427" y="8990"/>
                </a:cubicBezTo>
                <a:cubicBezTo>
                  <a:pt x="13815" y="8727"/>
                  <a:pt x="12477" y="8225"/>
                  <a:pt x="13133" y="7551"/>
                </a:cubicBezTo>
                <a:cubicBezTo>
                  <a:pt x="13342" y="7340"/>
                  <a:pt x="13527" y="7230"/>
                  <a:pt x="13796" y="7110"/>
                </a:cubicBezTo>
                <a:cubicBezTo>
                  <a:pt x="13875" y="7074"/>
                  <a:pt x="14210" y="6821"/>
                  <a:pt x="14230" y="6703"/>
                </a:cubicBezTo>
                <a:cubicBezTo>
                  <a:pt x="14239" y="6653"/>
                  <a:pt x="14134" y="6487"/>
                  <a:pt x="14081" y="6528"/>
                </a:cubicBezTo>
                <a:cubicBezTo>
                  <a:pt x="14339" y="5989"/>
                  <a:pt x="15221" y="5978"/>
                  <a:pt x="15459" y="6484"/>
                </a:cubicBezTo>
                <a:cubicBezTo>
                  <a:pt x="15284" y="6479"/>
                  <a:pt x="14555" y="7035"/>
                  <a:pt x="14534" y="7238"/>
                </a:cubicBezTo>
                <a:cubicBezTo>
                  <a:pt x="14055" y="7196"/>
                  <a:pt x="14378" y="8563"/>
                  <a:pt x="14576" y="8615"/>
                </a:cubicBezTo>
                <a:cubicBezTo>
                  <a:pt x="14918" y="8705"/>
                  <a:pt x="14912" y="8954"/>
                  <a:pt x="15299" y="8832"/>
                </a:cubicBezTo>
                <a:cubicBezTo>
                  <a:pt x="16051" y="8597"/>
                  <a:pt x="16518" y="8623"/>
                  <a:pt x="17126" y="8089"/>
                </a:cubicBezTo>
                <a:cubicBezTo>
                  <a:pt x="17989" y="7332"/>
                  <a:pt x="17131" y="7189"/>
                  <a:pt x="16960" y="6564"/>
                </a:cubicBezTo>
                <a:cubicBezTo>
                  <a:pt x="16891" y="6310"/>
                  <a:pt x="16962" y="6056"/>
                  <a:pt x="16770" y="5802"/>
                </a:cubicBezTo>
                <a:cubicBezTo>
                  <a:pt x="16593" y="5570"/>
                  <a:pt x="16691" y="5715"/>
                  <a:pt x="16751" y="5394"/>
                </a:cubicBezTo>
                <a:cubicBezTo>
                  <a:pt x="16807" y="5092"/>
                  <a:pt x="16443" y="5099"/>
                  <a:pt x="16319" y="4939"/>
                </a:cubicBezTo>
                <a:cubicBezTo>
                  <a:pt x="16366" y="4885"/>
                  <a:pt x="16402" y="4805"/>
                  <a:pt x="16433" y="4739"/>
                </a:cubicBezTo>
                <a:cubicBezTo>
                  <a:pt x="16397" y="4728"/>
                  <a:pt x="16370" y="4705"/>
                  <a:pt x="16352" y="4670"/>
                </a:cubicBezTo>
                <a:cubicBezTo>
                  <a:pt x="16486" y="4552"/>
                  <a:pt x="16818" y="4457"/>
                  <a:pt x="16818" y="4297"/>
                </a:cubicBezTo>
                <a:lnTo>
                  <a:pt x="16777" y="4292"/>
                </a:lnTo>
                <a:lnTo>
                  <a:pt x="16781" y="4239"/>
                </a:lnTo>
                <a:cubicBezTo>
                  <a:pt x="16681" y="4213"/>
                  <a:pt x="16582" y="4186"/>
                  <a:pt x="16483" y="4156"/>
                </a:cubicBezTo>
                <a:cubicBezTo>
                  <a:pt x="16600" y="4125"/>
                  <a:pt x="16712" y="4098"/>
                  <a:pt x="16819" y="4044"/>
                </a:cubicBezTo>
                <a:lnTo>
                  <a:pt x="16812" y="4008"/>
                </a:lnTo>
                <a:cubicBezTo>
                  <a:pt x="16788" y="3879"/>
                  <a:pt x="16102" y="3767"/>
                  <a:pt x="16024" y="3831"/>
                </a:cubicBezTo>
                <a:cubicBezTo>
                  <a:pt x="16035" y="3485"/>
                  <a:pt x="15559" y="3828"/>
                  <a:pt x="15481" y="3933"/>
                </a:cubicBezTo>
                <a:cubicBezTo>
                  <a:pt x="15481" y="3810"/>
                  <a:pt x="15465" y="3728"/>
                  <a:pt x="15353" y="3712"/>
                </a:cubicBezTo>
                <a:cubicBezTo>
                  <a:pt x="15350" y="3712"/>
                  <a:pt x="15455" y="3766"/>
                  <a:pt x="15313" y="3766"/>
                </a:cubicBezTo>
                <a:lnTo>
                  <a:pt x="15313" y="3708"/>
                </a:lnTo>
                <a:cubicBezTo>
                  <a:pt x="14920" y="3686"/>
                  <a:pt x="14462" y="3793"/>
                  <a:pt x="14080" y="3879"/>
                </a:cubicBezTo>
                <a:lnTo>
                  <a:pt x="14055" y="3979"/>
                </a:lnTo>
                <a:cubicBezTo>
                  <a:pt x="14083" y="3996"/>
                  <a:pt x="14112" y="4012"/>
                  <a:pt x="14141" y="4027"/>
                </a:cubicBezTo>
                <a:cubicBezTo>
                  <a:pt x="14126" y="4044"/>
                  <a:pt x="13707" y="4059"/>
                  <a:pt x="13848" y="4178"/>
                </a:cubicBezTo>
                <a:cubicBezTo>
                  <a:pt x="13839" y="4188"/>
                  <a:pt x="13730" y="4250"/>
                  <a:pt x="13705" y="4250"/>
                </a:cubicBezTo>
                <a:cubicBezTo>
                  <a:pt x="13546" y="4221"/>
                  <a:pt x="13373" y="4049"/>
                  <a:pt x="13215" y="4159"/>
                </a:cubicBezTo>
                <a:cubicBezTo>
                  <a:pt x="13149" y="4204"/>
                  <a:pt x="12175" y="4604"/>
                  <a:pt x="12746" y="4666"/>
                </a:cubicBezTo>
                <a:cubicBezTo>
                  <a:pt x="12622" y="4865"/>
                  <a:pt x="12457" y="4653"/>
                  <a:pt x="12460" y="4524"/>
                </a:cubicBezTo>
                <a:cubicBezTo>
                  <a:pt x="12221" y="4504"/>
                  <a:pt x="11580" y="4848"/>
                  <a:pt x="11551" y="5086"/>
                </a:cubicBezTo>
                <a:cubicBezTo>
                  <a:pt x="11780" y="5070"/>
                  <a:pt x="12010" y="5019"/>
                  <a:pt x="12238" y="4987"/>
                </a:cubicBezTo>
                <a:cubicBezTo>
                  <a:pt x="11896" y="5054"/>
                  <a:pt x="11014" y="6216"/>
                  <a:pt x="10964" y="6583"/>
                </a:cubicBezTo>
                <a:cubicBezTo>
                  <a:pt x="10736" y="6624"/>
                  <a:pt x="10558" y="6970"/>
                  <a:pt x="10381" y="6977"/>
                </a:cubicBezTo>
                <a:cubicBezTo>
                  <a:pt x="10180" y="6977"/>
                  <a:pt x="10128" y="6767"/>
                  <a:pt x="10029" y="7058"/>
                </a:cubicBezTo>
                <a:cubicBezTo>
                  <a:pt x="9982" y="7191"/>
                  <a:pt x="9499" y="7414"/>
                  <a:pt x="9402" y="7408"/>
                </a:cubicBezTo>
                <a:cubicBezTo>
                  <a:pt x="9414" y="7463"/>
                  <a:pt x="9398" y="7484"/>
                  <a:pt x="9354" y="7470"/>
                </a:cubicBezTo>
                <a:cubicBezTo>
                  <a:pt x="9353" y="7486"/>
                  <a:pt x="9333" y="7546"/>
                  <a:pt x="9329" y="7554"/>
                </a:cubicBezTo>
                <a:cubicBezTo>
                  <a:pt x="9181" y="7675"/>
                  <a:pt x="8893" y="7604"/>
                  <a:pt x="8949" y="7955"/>
                </a:cubicBezTo>
                <a:cubicBezTo>
                  <a:pt x="8986" y="8192"/>
                  <a:pt x="8876" y="8784"/>
                  <a:pt x="8991" y="8987"/>
                </a:cubicBezTo>
                <a:cubicBezTo>
                  <a:pt x="9205" y="9365"/>
                  <a:pt x="9340" y="9782"/>
                  <a:pt x="9892" y="9648"/>
                </a:cubicBezTo>
                <a:cubicBezTo>
                  <a:pt x="10114" y="9595"/>
                  <a:pt x="10749" y="9192"/>
                  <a:pt x="10777" y="8955"/>
                </a:cubicBezTo>
                <a:cubicBezTo>
                  <a:pt x="10817" y="9053"/>
                  <a:pt x="10800" y="9070"/>
                  <a:pt x="10918" y="9140"/>
                </a:cubicBezTo>
                <a:cubicBezTo>
                  <a:pt x="10889" y="9162"/>
                  <a:pt x="10862" y="9182"/>
                  <a:pt x="10829" y="9197"/>
                </a:cubicBezTo>
                <a:cubicBezTo>
                  <a:pt x="11004" y="9640"/>
                  <a:pt x="11181" y="10022"/>
                  <a:pt x="11497" y="10369"/>
                </a:cubicBezTo>
                <a:cubicBezTo>
                  <a:pt x="11390" y="10425"/>
                  <a:pt x="11363" y="10548"/>
                  <a:pt x="11450" y="10649"/>
                </a:cubicBezTo>
                <a:cubicBezTo>
                  <a:pt x="11391" y="10614"/>
                  <a:pt x="11149" y="10769"/>
                  <a:pt x="11098" y="10800"/>
                </a:cubicBezTo>
                <a:cubicBezTo>
                  <a:pt x="10812" y="10969"/>
                  <a:pt x="11257" y="11023"/>
                  <a:pt x="11209" y="11174"/>
                </a:cubicBezTo>
                <a:cubicBezTo>
                  <a:pt x="11154" y="11353"/>
                  <a:pt x="10994" y="11044"/>
                  <a:pt x="11012" y="11359"/>
                </a:cubicBezTo>
                <a:cubicBezTo>
                  <a:pt x="10937" y="11384"/>
                  <a:pt x="10752" y="11439"/>
                  <a:pt x="10683" y="11373"/>
                </a:cubicBezTo>
                <a:cubicBezTo>
                  <a:pt x="10699" y="11309"/>
                  <a:pt x="10743" y="11117"/>
                  <a:pt x="10714" y="11059"/>
                </a:cubicBezTo>
                <a:cubicBezTo>
                  <a:pt x="10772" y="11086"/>
                  <a:pt x="10965" y="11220"/>
                  <a:pt x="10955" y="11230"/>
                </a:cubicBezTo>
                <a:cubicBezTo>
                  <a:pt x="11264" y="10919"/>
                  <a:pt x="10514" y="10683"/>
                  <a:pt x="10674" y="11018"/>
                </a:cubicBezTo>
                <a:cubicBezTo>
                  <a:pt x="10644" y="11008"/>
                  <a:pt x="10613" y="11003"/>
                  <a:pt x="10583" y="11002"/>
                </a:cubicBezTo>
                <a:cubicBezTo>
                  <a:pt x="10613" y="10960"/>
                  <a:pt x="10785" y="10573"/>
                  <a:pt x="10785" y="10566"/>
                </a:cubicBezTo>
                <a:cubicBezTo>
                  <a:pt x="10800" y="10576"/>
                  <a:pt x="10821" y="10590"/>
                  <a:pt x="10853" y="10592"/>
                </a:cubicBezTo>
                <a:cubicBezTo>
                  <a:pt x="10863" y="10592"/>
                  <a:pt x="10848" y="9927"/>
                  <a:pt x="10934" y="9698"/>
                </a:cubicBezTo>
                <a:cubicBezTo>
                  <a:pt x="10675" y="9764"/>
                  <a:pt x="10420" y="9916"/>
                  <a:pt x="10181" y="10042"/>
                </a:cubicBezTo>
                <a:cubicBezTo>
                  <a:pt x="9963" y="10157"/>
                  <a:pt x="9886" y="10826"/>
                  <a:pt x="10149" y="10909"/>
                </a:cubicBezTo>
                <a:cubicBezTo>
                  <a:pt x="10138" y="10964"/>
                  <a:pt x="10090" y="11008"/>
                  <a:pt x="10090" y="11067"/>
                </a:cubicBezTo>
                <a:cubicBezTo>
                  <a:pt x="10053" y="11050"/>
                  <a:pt x="10016" y="11033"/>
                  <a:pt x="9978" y="11019"/>
                </a:cubicBezTo>
                <a:cubicBezTo>
                  <a:pt x="10028" y="11079"/>
                  <a:pt x="10066" y="11359"/>
                  <a:pt x="10163" y="11359"/>
                </a:cubicBezTo>
                <a:cubicBezTo>
                  <a:pt x="10073" y="11359"/>
                  <a:pt x="10093" y="11378"/>
                  <a:pt x="10048" y="11394"/>
                </a:cubicBezTo>
                <a:cubicBezTo>
                  <a:pt x="10043" y="11379"/>
                  <a:pt x="10156" y="11600"/>
                  <a:pt x="10151" y="11616"/>
                </a:cubicBezTo>
                <a:cubicBezTo>
                  <a:pt x="10064" y="11619"/>
                  <a:pt x="9974" y="11681"/>
                  <a:pt x="10004" y="11789"/>
                </a:cubicBezTo>
                <a:cubicBezTo>
                  <a:pt x="9806" y="11773"/>
                  <a:pt x="8782" y="11721"/>
                  <a:pt x="9003" y="12226"/>
                </a:cubicBezTo>
                <a:cubicBezTo>
                  <a:pt x="8695" y="11907"/>
                  <a:pt x="8967" y="11872"/>
                  <a:pt x="8720" y="12293"/>
                </a:cubicBezTo>
                <a:cubicBezTo>
                  <a:pt x="8561" y="12563"/>
                  <a:pt x="8330" y="12770"/>
                  <a:pt x="8088" y="12915"/>
                </a:cubicBezTo>
                <a:lnTo>
                  <a:pt x="8082" y="12908"/>
                </a:lnTo>
                <a:cubicBezTo>
                  <a:pt x="7634" y="12869"/>
                  <a:pt x="7779" y="13179"/>
                  <a:pt x="7606" y="13396"/>
                </a:cubicBezTo>
                <a:cubicBezTo>
                  <a:pt x="7588" y="13419"/>
                  <a:pt x="7002" y="13803"/>
                  <a:pt x="7051" y="13801"/>
                </a:cubicBezTo>
                <a:cubicBezTo>
                  <a:pt x="6841" y="13801"/>
                  <a:pt x="6602" y="13612"/>
                  <a:pt x="6400" y="13559"/>
                </a:cubicBezTo>
                <a:cubicBezTo>
                  <a:pt x="6489" y="14164"/>
                  <a:pt x="6519" y="13881"/>
                  <a:pt x="6154" y="14145"/>
                </a:cubicBezTo>
                <a:cubicBezTo>
                  <a:pt x="5934" y="14026"/>
                  <a:pt x="5898" y="14077"/>
                  <a:pt x="5673" y="14077"/>
                </a:cubicBezTo>
                <a:cubicBezTo>
                  <a:pt x="5381" y="14162"/>
                  <a:pt x="5116" y="14590"/>
                  <a:pt x="5629" y="14617"/>
                </a:cubicBezTo>
                <a:cubicBezTo>
                  <a:pt x="5897" y="14801"/>
                  <a:pt x="6092" y="14655"/>
                  <a:pt x="6255" y="15020"/>
                </a:cubicBezTo>
                <a:cubicBezTo>
                  <a:pt x="6320" y="15168"/>
                  <a:pt x="6390" y="15262"/>
                  <a:pt x="6508" y="15350"/>
                </a:cubicBezTo>
                <a:cubicBezTo>
                  <a:pt x="6728" y="15390"/>
                  <a:pt x="6465" y="16646"/>
                  <a:pt x="6350" y="16730"/>
                </a:cubicBezTo>
                <a:cubicBezTo>
                  <a:pt x="6365" y="16739"/>
                  <a:pt x="5826" y="16663"/>
                  <a:pt x="5785" y="16667"/>
                </a:cubicBezTo>
                <a:cubicBezTo>
                  <a:pt x="5650" y="16689"/>
                  <a:pt x="5391" y="16822"/>
                  <a:pt x="5281" y="16822"/>
                </a:cubicBezTo>
                <a:cubicBezTo>
                  <a:pt x="5108" y="16822"/>
                  <a:pt x="3913" y="16170"/>
                  <a:pt x="3821" y="16687"/>
                </a:cubicBezTo>
                <a:cubicBezTo>
                  <a:pt x="3737" y="16815"/>
                  <a:pt x="3377" y="16828"/>
                  <a:pt x="3449" y="17021"/>
                </a:cubicBezTo>
                <a:cubicBezTo>
                  <a:pt x="3530" y="17238"/>
                  <a:pt x="3616" y="17337"/>
                  <a:pt x="3535" y="17599"/>
                </a:cubicBezTo>
                <a:cubicBezTo>
                  <a:pt x="3600" y="17542"/>
                  <a:pt x="3710" y="17444"/>
                  <a:pt x="3784" y="17425"/>
                </a:cubicBezTo>
                <a:cubicBezTo>
                  <a:pt x="3784" y="17438"/>
                  <a:pt x="3787" y="17450"/>
                  <a:pt x="3789" y="17462"/>
                </a:cubicBezTo>
                <a:cubicBezTo>
                  <a:pt x="3726" y="17490"/>
                  <a:pt x="3651" y="17551"/>
                  <a:pt x="3593" y="17601"/>
                </a:cubicBezTo>
                <a:cubicBezTo>
                  <a:pt x="3653" y="18066"/>
                  <a:pt x="3066" y="19278"/>
                  <a:pt x="3496" y="19389"/>
                </a:cubicBezTo>
                <a:cubicBezTo>
                  <a:pt x="3578" y="19503"/>
                  <a:pt x="3431" y="20005"/>
                  <a:pt x="3411" y="20118"/>
                </a:cubicBezTo>
                <a:cubicBezTo>
                  <a:pt x="3635" y="20121"/>
                  <a:pt x="3877" y="20136"/>
                  <a:pt x="4087" y="20055"/>
                </a:cubicBezTo>
                <a:cubicBezTo>
                  <a:pt x="4100" y="20019"/>
                  <a:pt x="4106" y="19981"/>
                  <a:pt x="4104" y="19942"/>
                </a:cubicBezTo>
                <a:cubicBezTo>
                  <a:pt x="4297" y="19997"/>
                  <a:pt x="4530" y="20799"/>
                  <a:pt x="4764" y="20513"/>
                </a:cubicBezTo>
                <a:cubicBezTo>
                  <a:pt x="4977" y="20254"/>
                  <a:pt x="5179" y="20132"/>
                  <a:pt x="5537" y="20162"/>
                </a:cubicBezTo>
                <a:cubicBezTo>
                  <a:pt x="5614" y="20159"/>
                  <a:pt x="5904" y="20198"/>
                  <a:pt x="5920" y="20206"/>
                </a:cubicBezTo>
                <a:cubicBezTo>
                  <a:pt x="6029" y="20263"/>
                  <a:pt x="6288" y="19747"/>
                  <a:pt x="6500" y="19720"/>
                </a:cubicBezTo>
                <a:cubicBezTo>
                  <a:pt x="6516" y="19542"/>
                  <a:pt x="6994" y="19064"/>
                  <a:pt x="6943" y="19014"/>
                </a:cubicBezTo>
                <a:cubicBezTo>
                  <a:pt x="6523" y="18603"/>
                  <a:pt x="7185" y="18457"/>
                  <a:pt x="7212" y="18069"/>
                </a:cubicBezTo>
                <a:cubicBezTo>
                  <a:pt x="7226" y="17872"/>
                  <a:pt x="8104" y="17676"/>
                  <a:pt x="8191" y="17252"/>
                </a:cubicBezTo>
                <a:cubicBezTo>
                  <a:pt x="7967" y="16762"/>
                  <a:pt x="8592" y="16828"/>
                  <a:pt x="8806" y="16828"/>
                </a:cubicBezTo>
                <a:cubicBezTo>
                  <a:pt x="9295" y="16828"/>
                  <a:pt x="9285" y="17028"/>
                  <a:pt x="9719" y="16681"/>
                </a:cubicBezTo>
                <a:cubicBezTo>
                  <a:pt x="10053" y="16798"/>
                  <a:pt x="10062" y="16395"/>
                  <a:pt x="10290" y="16395"/>
                </a:cubicBezTo>
                <a:cubicBezTo>
                  <a:pt x="10831" y="16420"/>
                  <a:pt x="10690" y="16988"/>
                  <a:pt x="11024" y="17234"/>
                </a:cubicBezTo>
                <a:cubicBezTo>
                  <a:pt x="11260" y="17408"/>
                  <a:pt x="11458" y="17785"/>
                  <a:pt x="11701" y="17900"/>
                </a:cubicBezTo>
                <a:cubicBezTo>
                  <a:pt x="11758" y="17927"/>
                  <a:pt x="12171" y="18115"/>
                  <a:pt x="12175" y="18125"/>
                </a:cubicBezTo>
                <a:cubicBezTo>
                  <a:pt x="12200" y="18189"/>
                  <a:pt x="12697" y="18605"/>
                  <a:pt x="12766" y="18619"/>
                </a:cubicBezTo>
                <a:cubicBezTo>
                  <a:pt x="12961" y="18658"/>
                  <a:pt x="13173" y="19418"/>
                  <a:pt x="12855" y="19436"/>
                </a:cubicBezTo>
                <a:cubicBezTo>
                  <a:pt x="12711" y="19427"/>
                  <a:pt x="12614" y="19631"/>
                  <a:pt x="12536" y="19631"/>
                </a:cubicBezTo>
                <a:cubicBezTo>
                  <a:pt x="12338" y="19631"/>
                  <a:pt x="11750" y="19355"/>
                  <a:pt x="11649" y="19598"/>
                </a:cubicBezTo>
                <a:cubicBezTo>
                  <a:pt x="11548" y="19838"/>
                  <a:pt x="12500" y="20365"/>
                  <a:pt x="12643" y="20365"/>
                </a:cubicBezTo>
                <a:cubicBezTo>
                  <a:pt x="12872" y="20365"/>
                  <a:pt x="12768" y="19773"/>
                  <a:pt x="12861" y="19652"/>
                </a:cubicBezTo>
                <a:cubicBezTo>
                  <a:pt x="12937" y="19784"/>
                  <a:pt x="13907" y="18987"/>
                  <a:pt x="13268" y="18723"/>
                </a:cubicBezTo>
                <a:cubicBezTo>
                  <a:pt x="13262" y="18582"/>
                  <a:pt x="13314" y="18477"/>
                  <a:pt x="13424" y="18409"/>
                </a:cubicBezTo>
                <a:cubicBezTo>
                  <a:pt x="13567" y="18409"/>
                  <a:pt x="13727" y="18623"/>
                  <a:pt x="13787" y="18743"/>
                </a:cubicBezTo>
                <a:cubicBezTo>
                  <a:pt x="14586" y="18482"/>
                  <a:pt x="13011" y="17868"/>
                  <a:pt x="13024" y="17811"/>
                </a:cubicBezTo>
                <a:cubicBezTo>
                  <a:pt x="13147" y="17540"/>
                  <a:pt x="12981" y="17586"/>
                  <a:pt x="12787" y="17586"/>
                </a:cubicBezTo>
                <a:cubicBezTo>
                  <a:pt x="12361" y="17586"/>
                  <a:pt x="12347" y="17113"/>
                  <a:pt x="12152" y="16852"/>
                </a:cubicBezTo>
                <a:cubicBezTo>
                  <a:pt x="11986" y="16631"/>
                  <a:pt x="11693" y="16567"/>
                  <a:pt x="11625" y="16266"/>
                </a:cubicBezTo>
                <a:cubicBezTo>
                  <a:pt x="11495" y="15947"/>
                  <a:pt x="11716" y="15939"/>
                  <a:pt x="11865" y="15798"/>
                </a:cubicBezTo>
                <a:cubicBezTo>
                  <a:pt x="11841" y="15934"/>
                  <a:pt x="11936" y="16125"/>
                  <a:pt x="12008" y="16225"/>
                </a:cubicBezTo>
                <a:cubicBezTo>
                  <a:pt x="12087" y="16161"/>
                  <a:pt x="12165" y="16158"/>
                  <a:pt x="12238" y="16230"/>
                </a:cubicBezTo>
                <a:cubicBezTo>
                  <a:pt x="12254" y="16203"/>
                  <a:pt x="12301" y="16084"/>
                  <a:pt x="12329" y="16084"/>
                </a:cubicBezTo>
                <a:cubicBezTo>
                  <a:pt x="12326" y="16084"/>
                  <a:pt x="12736" y="16816"/>
                  <a:pt x="12978" y="16874"/>
                </a:cubicBezTo>
                <a:cubicBezTo>
                  <a:pt x="13227" y="16935"/>
                  <a:pt x="13439" y="17177"/>
                  <a:pt x="13668" y="17310"/>
                </a:cubicBezTo>
                <a:lnTo>
                  <a:pt x="13669" y="17307"/>
                </a:lnTo>
                <a:cubicBezTo>
                  <a:pt x="13733" y="17355"/>
                  <a:pt x="13798" y="17400"/>
                  <a:pt x="13864" y="17445"/>
                </a:cubicBezTo>
                <a:cubicBezTo>
                  <a:pt x="13864" y="17445"/>
                  <a:pt x="13884" y="17398"/>
                  <a:pt x="13900" y="17364"/>
                </a:cubicBezTo>
                <a:cubicBezTo>
                  <a:pt x="13996" y="17452"/>
                  <a:pt x="14062" y="17548"/>
                  <a:pt x="14179" y="17579"/>
                </a:cubicBezTo>
                <a:cubicBezTo>
                  <a:pt x="14188" y="18042"/>
                  <a:pt x="14082" y="18142"/>
                  <a:pt x="14348" y="18508"/>
                </a:cubicBezTo>
                <a:cubicBezTo>
                  <a:pt x="14118" y="18572"/>
                  <a:pt x="14350" y="18860"/>
                  <a:pt x="14440" y="18766"/>
                </a:cubicBezTo>
                <a:cubicBezTo>
                  <a:pt x="14548" y="18913"/>
                  <a:pt x="14606" y="19070"/>
                  <a:pt x="14601" y="19267"/>
                </a:cubicBezTo>
                <a:cubicBezTo>
                  <a:pt x="14744" y="19281"/>
                  <a:pt x="14884" y="19339"/>
                  <a:pt x="15005" y="19427"/>
                </a:cubicBezTo>
                <a:cubicBezTo>
                  <a:pt x="14917" y="19488"/>
                  <a:pt x="14849" y="19566"/>
                  <a:pt x="14799" y="19661"/>
                </a:cubicBezTo>
                <a:cubicBezTo>
                  <a:pt x="15088" y="19884"/>
                  <a:pt x="14876" y="20093"/>
                  <a:pt x="15189" y="20301"/>
                </a:cubicBezTo>
                <a:cubicBezTo>
                  <a:pt x="15191" y="20250"/>
                  <a:pt x="15226" y="20114"/>
                  <a:pt x="15288" y="20127"/>
                </a:cubicBezTo>
                <a:cubicBezTo>
                  <a:pt x="15355" y="20187"/>
                  <a:pt x="15355" y="20379"/>
                  <a:pt x="15421" y="20470"/>
                </a:cubicBezTo>
                <a:cubicBezTo>
                  <a:pt x="15434" y="20425"/>
                  <a:pt x="15471" y="20268"/>
                  <a:pt x="15516" y="20268"/>
                </a:cubicBezTo>
                <a:cubicBezTo>
                  <a:pt x="15547" y="20268"/>
                  <a:pt x="15717" y="20454"/>
                  <a:pt x="15743" y="20497"/>
                </a:cubicBezTo>
                <a:cubicBezTo>
                  <a:pt x="15738" y="20305"/>
                  <a:pt x="15706" y="20091"/>
                  <a:pt x="15617" y="19924"/>
                </a:cubicBezTo>
                <a:cubicBezTo>
                  <a:pt x="15719" y="19942"/>
                  <a:pt x="15823" y="19903"/>
                  <a:pt x="15832" y="19775"/>
                </a:cubicBezTo>
                <a:cubicBezTo>
                  <a:pt x="15922" y="19798"/>
                  <a:pt x="16115" y="19795"/>
                  <a:pt x="16041" y="19632"/>
                </a:cubicBezTo>
                <a:cubicBezTo>
                  <a:pt x="16106" y="19623"/>
                  <a:pt x="16168" y="19588"/>
                  <a:pt x="16210" y="19533"/>
                </a:cubicBezTo>
                <a:cubicBezTo>
                  <a:pt x="16138" y="19390"/>
                  <a:pt x="15206" y="18490"/>
                  <a:pt x="15434" y="18346"/>
                </a:cubicBezTo>
                <a:cubicBezTo>
                  <a:pt x="15434" y="18538"/>
                  <a:pt x="16064" y="18478"/>
                  <a:pt x="15848" y="18241"/>
                </a:cubicBezTo>
                <a:cubicBezTo>
                  <a:pt x="16147" y="18267"/>
                  <a:pt x="16258" y="18137"/>
                  <a:pt x="16617" y="18242"/>
                </a:cubicBezTo>
                <a:cubicBezTo>
                  <a:pt x="16734" y="18192"/>
                  <a:pt x="16850" y="18068"/>
                  <a:pt x="16906" y="17901"/>
                </a:cubicBezTo>
                <a:cubicBezTo>
                  <a:pt x="16903" y="17828"/>
                  <a:pt x="16902" y="17625"/>
                  <a:pt x="16866" y="17758"/>
                </a:cubicBezTo>
                <a:cubicBezTo>
                  <a:pt x="16932" y="17767"/>
                  <a:pt x="16992" y="17749"/>
                  <a:pt x="17046" y="17705"/>
                </a:cubicBezTo>
                <a:lnTo>
                  <a:pt x="16983" y="17599"/>
                </a:lnTo>
                <a:cubicBezTo>
                  <a:pt x="17041" y="17536"/>
                  <a:pt x="17165" y="17507"/>
                  <a:pt x="17236" y="17493"/>
                </a:cubicBezTo>
                <a:cubicBezTo>
                  <a:pt x="17318" y="17587"/>
                  <a:pt x="17416" y="17601"/>
                  <a:pt x="17530" y="17550"/>
                </a:cubicBezTo>
                <a:cubicBezTo>
                  <a:pt x="17577" y="17423"/>
                  <a:pt x="17512" y="17280"/>
                  <a:pt x="17384" y="17221"/>
                </a:cubicBezTo>
                <a:cubicBezTo>
                  <a:pt x="17687" y="16967"/>
                  <a:pt x="17565" y="16430"/>
                  <a:pt x="17781" y="16125"/>
                </a:cubicBezTo>
                <a:cubicBezTo>
                  <a:pt x="17837" y="16046"/>
                  <a:pt x="18329" y="15957"/>
                  <a:pt x="17971" y="15701"/>
                </a:cubicBezTo>
                <a:cubicBezTo>
                  <a:pt x="18121" y="15585"/>
                  <a:pt x="18165" y="15400"/>
                  <a:pt x="18293" y="15287"/>
                </a:cubicBezTo>
                <a:cubicBezTo>
                  <a:pt x="18372" y="15279"/>
                  <a:pt x="18564" y="15290"/>
                  <a:pt x="18635" y="15243"/>
                </a:cubicBezTo>
                <a:cubicBezTo>
                  <a:pt x="18639" y="15249"/>
                  <a:pt x="18650" y="15264"/>
                  <a:pt x="18652" y="15266"/>
                </a:cubicBezTo>
                <a:cubicBezTo>
                  <a:pt x="18287" y="15517"/>
                  <a:pt x="19128" y="15507"/>
                  <a:pt x="19226" y="15549"/>
                </a:cubicBezTo>
                <a:cubicBezTo>
                  <a:pt x="19228" y="15542"/>
                  <a:pt x="18587" y="15928"/>
                  <a:pt x="18950" y="15928"/>
                </a:cubicBezTo>
                <a:cubicBezTo>
                  <a:pt x="19011" y="15928"/>
                  <a:pt x="19283" y="15953"/>
                  <a:pt x="19298" y="16033"/>
                </a:cubicBezTo>
                <a:cubicBezTo>
                  <a:pt x="19302" y="16103"/>
                  <a:pt x="19240" y="16207"/>
                  <a:pt x="19205" y="16258"/>
                </a:cubicBezTo>
                <a:cubicBezTo>
                  <a:pt x="19386" y="16473"/>
                  <a:pt x="20060" y="16208"/>
                  <a:pt x="20085" y="16168"/>
                </a:cubicBezTo>
                <a:cubicBezTo>
                  <a:pt x="20101" y="16142"/>
                  <a:pt x="20747" y="15587"/>
                  <a:pt x="20176" y="15813"/>
                </a:cubicBezTo>
                <a:cubicBezTo>
                  <a:pt x="19948" y="15902"/>
                  <a:pt x="19869" y="15644"/>
                  <a:pt x="19761" y="15477"/>
                </a:cubicBezTo>
                <a:cubicBezTo>
                  <a:pt x="19950" y="15446"/>
                  <a:pt x="20140" y="15270"/>
                  <a:pt x="20317" y="15219"/>
                </a:cubicBezTo>
                <a:cubicBezTo>
                  <a:pt x="20455" y="15239"/>
                  <a:pt x="21096" y="15033"/>
                  <a:pt x="20948" y="14830"/>
                </a:cubicBezTo>
                <a:cubicBezTo>
                  <a:pt x="21018" y="14787"/>
                  <a:pt x="21111" y="14689"/>
                  <a:pt x="21196" y="14689"/>
                </a:cubicBezTo>
                <a:cubicBezTo>
                  <a:pt x="21540" y="14453"/>
                  <a:pt x="21283" y="14523"/>
                  <a:pt x="21399" y="14198"/>
                </a:cubicBezTo>
                <a:cubicBezTo>
                  <a:pt x="21401" y="14194"/>
                  <a:pt x="21392" y="14218"/>
                  <a:pt x="21399" y="14198"/>
                </a:cubicBezTo>
                <a:close/>
              </a:path>
            </a:pathLst>
          </a:custGeom>
          <a:solidFill>
            <a:srgbClr val="1CCD6C"/>
          </a:solidFill>
          <a:ln w="25400">
            <a:miter lim="400000"/>
          </a:ln>
        </p:spPr>
        <p:txBody>
          <a:bodyPr lIns="38100" tIns="38100" rIns="38100" bIns="38100" anchor="ctr"/>
          <a:lstStyle/>
          <a:p>
            <a:pPr defTabSz="457200">
              <a:lnSpc>
                <a:spcPct val="80000"/>
              </a:lnSpc>
              <a:spcBef>
                <a:spcPts val="3500"/>
              </a:spcBef>
              <a:defRPr sz="3000">
                <a:solidFill>
                  <a:srgbClr val="FFFFFF"/>
                </a:solidFill>
                <a:effectLst>
                  <a:outerShdw blurRad="38100" dist="12700" dir="5400000" rotWithShape="0">
                    <a:srgbClr val="000000">
                      <a:alpha val="50000"/>
                    </a:srgbClr>
                  </a:outerShdw>
                </a:effectLst>
              </a:defRPr>
            </a:pPr>
            <a:endParaRPr/>
          </a:p>
        </p:txBody>
      </p:sp>
      <p:sp>
        <p:nvSpPr>
          <p:cNvPr id="3" name="Shape 3"/>
          <p:cNvSpPr/>
          <p:nvPr/>
        </p:nvSpPr>
        <p:spPr>
          <a:xfrm>
            <a:off x="2427566" y="2858337"/>
            <a:ext cx="4904580" cy="3873500"/>
          </a:xfrm>
          <a:custGeom>
            <a:avLst/>
            <a:gdLst/>
            <a:ahLst/>
            <a:cxnLst>
              <a:cxn ang="0">
                <a:pos x="wd2" y="hd2"/>
              </a:cxn>
              <a:cxn ang="5400000">
                <a:pos x="wd2" y="hd2"/>
              </a:cxn>
              <a:cxn ang="10800000">
                <a:pos x="wd2" y="hd2"/>
              </a:cxn>
              <a:cxn ang="16200000">
                <a:pos x="wd2" y="hd2"/>
              </a:cxn>
            </a:cxnLst>
            <a:rect l="0" t="0" r="r" b="b"/>
            <a:pathLst>
              <a:path w="21591" h="21535" extrusionOk="0">
                <a:moveTo>
                  <a:pt x="16904" y="15081"/>
                </a:moveTo>
                <a:cubicBezTo>
                  <a:pt x="16878" y="15144"/>
                  <a:pt x="16987" y="15511"/>
                  <a:pt x="17048" y="15519"/>
                </a:cubicBezTo>
                <a:cubicBezTo>
                  <a:pt x="17083" y="15524"/>
                  <a:pt x="17047" y="15382"/>
                  <a:pt x="17101" y="15439"/>
                </a:cubicBezTo>
                <a:cubicBezTo>
                  <a:pt x="17151" y="15490"/>
                  <a:pt x="17019" y="15711"/>
                  <a:pt x="17203" y="15682"/>
                </a:cubicBezTo>
                <a:cubicBezTo>
                  <a:pt x="17259" y="15674"/>
                  <a:pt x="17432" y="15703"/>
                  <a:pt x="17464" y="15758"/>
                </a:cubicBezTo>
                <a:cubicBezTo>
                  <a:pt x="17452" y="15727"/>
                  <a:pt x="17442" y="15696"/>
                  <a:pt x="17435" y="15663"/>
                </a:cubicBezTo>
                <a:cubicBezTo>
                  <a:pt x="17516" y="15683"/>
                  <a:pt x="17654" y="15992"/>
                  <a:pt x="17725" y="15946"/>
                </a:cubicBezTo>
                <a:cubicBezTo>
                  <a:pt x="17786" y="15905"/>
                  <a:pt x="17633" y="15755"/>
                  <a:pt x="17633" y="15702"/>
                </a:cubicBezTo>
                <a:cubicBezTo>
                  <a:pt x="17660" y="15714"/>
                  <a:pt x="17766" y="15737"/>
                  <a:pt x="17745" y="15652"/>
                </a:cubicBezTo>
                <a:cubicBezTo>
                  <a:pt x="17729" y="15587"/>
                  <a:pt x="17567" y="15597"/>
                  <a:pt x="17540" y="15580"/>
                </a:cubicBezTo>
                <a:cubicBezTo>
                  <a:pt x="17349" y="15455"/>
                  <a:pt x="17283" y="15635"/>
                  <a:pt x="17202" y="15310"/>
                </a:cubicBezTo>
                <a:cubicBezTo>
                  <a:pt x="17153" y="15112"/>
                  <a:pt x="17295" y="15098"/>
                  <a:pt x="17324" y="14930"/>
                </a:cubicBezTo>
                <a:cubicBezTo>
                  <a:pt x="17333" y="14883"/>
                  <a:pt x="17282" y="14574"/>
                  <a:pt x="17261" y="14508"/>
                </a:cubicBezTo>
                <a:cubicBezTo>
                  <a:pt x="17172" y="14517"/>
                  <a:pt x="16955" y="14428"/>
                  <a:pt x="16945" y="14587"/>
                </a:cubicBezTo>
                <a:cubicBezTo>
                  <a:pt x="16940" y="14669"/>
                  <a:pt x="17033" y="15040"/>
                  <a:pt x="16988" y="15085"/>
                </a:cubicBezTo>
                <a:cubicBezTo>
                  <a:pt x="16958" y="15115"/>
                  <a:pt x="16927" y="15024"/>
                  <a:pt x="16904" y="15081"/>
                </a:cubicBezTo>
                <a:close/>
                <a:moveTo>
                  <a:pt x="16904" y="15081"/>
                </a:moveTo>
                <a:cubicBezTo>
                  <a:pt x="16926" y="15025"/>
                  <a:pt x="16888" y="15121"/>
                  <a:pt x="16904" y="15081"/>
                </a:cubicBezTo>
                <a:cubicBezTo>
                  <a:pt x="16904" y="15081"/>
                  <a:pt x="16904" y="15081"/>
                  <a:pt x="16904" y="15081"/>
                </a:cubicBezTo>
                <a:close/>
                <a:moveTo>
                  <a:pt x="17709" y="16709"/>
                </a:moveTo>
                <a:cubicBezTo>
                  <a:pt x="17708" y="16802"/>
                  <a:pt x="17805" y="16839"/>
                  <a:pt x="17834" y="16746"/>
                </a:cubicBezTo>
                <a:cubicBezTo>
                  <a:pt x="17843" y="16718"/>
                  <a:pt x="17726" y="16544"/>
                  <a:pt x="17722" y="16461"/>
                </a:cubicBezTo>
                <a:cubicBezTo>
                  <a:pt x="17724" y="16510"/>
                  <a:pt x="17344" y="16224"/>
                  <a:pt x="17341" y="16255"/>
                </a:cubicBezTo>
                <a:cubicBezTo>
                  <a:pt x="17337" y="16305"/>
                  <a:pt x="17337" y="16436"/>
                  <a:pt x="17350" y="16498"/>
                </a:cubicBezTo>
                <a:cubicBezTo>
                  <a:pt x="17373" y="16614"/>
                  <a:pt x="17515" y="16528"/>
                  <a:pt x="17520" y="16668"/>
                </a:cubicBezTo>
                <a:cubicBezTo>
                  <a:pt x="17522" y="16697"/>
                  <a:pt x="17426" y="16700"/>
                  <a:pt x="17444" y="16766"/>
                </a:cubicBezTo>
                <a:cubicBezTo>
                  <a:pt x="17455" y="16807"/>
                  <a:pt x="17578" y="16963"/>
                  <a:pt x="17612" y="16917"/>
                </a:cubicBezTo>
                <a:cubicBezTo>
                  <a:pt x="17662" y="16850"/>
                  <a:pt x="17544" y="16759"/>
                  <a:pt x="17614" y="16682"/>
                </a:cubicBezTo>
                <a:cubicBezTo>
                  <a:pt x="17616" y="16704"/>
                  <a:pt x="17611" y="16808"/>
                  <a:pt x="17633" y="16819"/>
                </a:cubicBezTo>
                <a:cubicBezTo>
                  <a:pt x="17628" y="16817"/>
                  <a:pt x="17623" y="16814"/>
                  <a:pt x="17634" y="16819"/>
                </a:cubicBezTo>
                <a:cubicBezTo>
                  <a:pt x="17645" y="16824"/>
                  <a:pt x="17640" y="16822"/>
                  <a:pt x="17634" y="16819"/>
                </a:cubicBezTo>
                <a:cubicBezTo>
                  <a:pt x="17657" y="16828"/>
                  <a:pt x="17680" y="16724"/>
                  <a:pt x="17709" y="16709"/>
                </a:cubicBezTo>
                <a:close/>
                <a:moveTo>
                  <a:pt x="17710" y="15961"/>
                </a:moveTo>
                <a:cubicBezTo>
                  <a:pt x="17692" y="16058"/>
                  <a:pt x="17961" y="16228"/>
                  <a:pt x="17733" y="16237"/>
                </a:cubicBezTo>
                <a:cubicBezTo>
                  <a:pt x="17725" y="16290"/>
                  <a:pt x="17863" y="16620"/>
                  <a:pt x="17917" y="16605"/>
                </a:cubicBezTo>
                <a:cubicBezTo>
                  <a:pt x="17920" y="16528"/>
                  <a:pt x="17845" y="16422"/>
                  <a:pt x="17860" y="16351"/>
                </a:cubicBezTo>
                <a:cubicBezTo>
                  <a:pt x="17876" y="16273"/>
                  <a:pt x="17948" y="16350"/>
                  <a:pt x="17980" y="16311"/>
                </a:cubicBezTo>
                <a:cubicBezTo>
                  <a:pt x="17973" y="16319"/>
                  <a:pt x="17965" y="16329"/>
                  <a:pt x="17980" y="16310"/>
                </a:cubicBezTo>
                <a:cubicBezTo>
                  <a:pt x="17991" y="16297"/>
                  <a:pt x="17986" y="16303"/>
                  <a:pt x="17980" y="16310"/>
                </a:cubicBezTo>
                <a:cubicBezTo>
                  <a:pt x="18077" y="16188"/>
                  <a:pt x="17806" y="15955"/>
                  <a:pt x="17710" y="15961"/>
                </a:cubicBezTo>
                <a:close/>
                <a:moveTo>
                  <a:pt x="18167" y="17453"/>
                </a:moveTo>
                <a:cubicBezTo>
                  <a:pt x="18167" y="17440"/>
                  <a:pt x="18167" y="17446"/>
                  <a:pt x="18167" y="17453"/>
                </a:cubicBezTo>
                <a:cubicBezTo>
                  <a:pt x="18167" y="17453"/>
                  <a:pt x="18167" y="17453"/>
                  <a:pt x="18167" y="17453"/>
                </a:cubicBezTo>
                <a:close/>
                <a:moveTo>
                  <a:pt x="18083" y="17581"/>
                </a:moveTo>
                <a:cubicBezTo>
                  <a:pt x="18118" y="17811"/>
                  <a:pt x="18000" y="17620"/>
                  <a:pt x="18003" y="17620"/>
                </a:cubicBezTo>
                <a:cubicBezTo>
                  <a:pt x="17800" y="17636"/>
                  <a:pt x="17817" y="17533"/>
                  <a:pt x="17813" y="17287"/>
                </a:cubicBezTo>
                <a:cubicBezTo>
                  <a:pt x="17810" y="17128"/>
                  <a:pt x="17608" y="17239"/>
                  <a:pt x="17535" y="17194"/>
                </a:cubicBezTo>
                <a:cubicBezTo>
                  <a:pt x="17492" y="17167"/>
                  <a:pt x="17488" y="17406"/>
                  <a:pt x="17436" y="17391"/>
                </a:cubicBezTo>
                <a:cubicBezTo>
                  <a:pt x="17357" y="17368"/>
                  <a:pt x="17569" y="16871"/>
                  <a:pt x="17719" y="16991"/>
                </a:cubicBezTo>
                <a:cubicBezTo>
                  <a:pt x="17721" y="16992"/>
                  <a:pt x="17793" y="17215"/>
                  <a:pt x="17812" y="17062"/>
                </a:cubicBezTo>
                <a:cubicBezTo>
                  <a:pt x="17825" y="16959"/>
                  <a:pt x="17826" y="16988"/>
                  <a:pt x="17894" y="16996"/>
                </a:cubicBezTo>
                <a:cubicBezTo>
                  <a:pt x="17909" y="16893"/>
                  <a:pt x="17880" y="16906"/>
                  <a:pt x="17983" y="16886"/>
                </a:cubicBezTo>
                <a:cubicBezTo>
                  <a:pt x="18091" y="16865"/>
                  <a:pt x="17957" y="16726"/>
                  <a:pt x="18000" y="16693"/>
                </a:cubicBezTo>
                <a:cubicBezTo>
                  <a:pt x="18101" y="16614"/>
                  <a:pt x="18130" y="16965"/>
                  <a:pt x="18133" y="16978"/>
                </a:cubicBezTo>
                <a:cubicBezTo>
                  <a:pt x="18131" y="16970"/>
                  <a:pt x="18211" y="17160"/>
                  <a:pt x="18200" y="17128"/>
                </a:cubicBezTo>
                <a:cubicBezTo>
                  <a:pt x="18258" y="17300"/>
                  <a:pt x="18153" y="17341"/>
                  <a:pt x="18174" y="17494"/>
                </a:cubicBezTo>
                <a:lnTo>
                  <a:pt x="18168" y="17460"/>
                </a:lnTo>
                <a:cubicBezTo>
                  <a:pt x="18167" y="17449"/>
                  <a:pt x="18120" y="17319"/>
                  <a:pt x="18100" y="17304"/>
                </a:cubicBezTo>
                <a:cubicBezTo>
                  <a:pt x="17981" y="17215"/>
                  <a:pt x="18085" y="17594"/>
                  <a:pt x="18083" y="17581"/>
                </a:cubicBezTo>
                <a:close/>
                <a:moveTo>
                  <a:pt x="18592" y="19309"/>
                </a:moveTo>
                <a:cubicBezTo>
                  <a:pt x="18592" y="19309"/>
                  <a:pt x="18587" y="19307"/>
                  <a:pt x="18585" y="19305"/>
                </a:cubicBezTo>
                <a:cubicBezTo>
                  <a:pt x="18586" y="19306"/>
                  <a:pt x="18588" y="19307"/>
                  <a:pt x="18592" y="19309"/>
                </a:cubicBezTo>
                <a:close/>
                <a:moveTo>
                  <a:pt x="18592" y="19309"/>
                </a:moveTo>
                <a:lnTo>
                  <a:pt x="18598" y="19309"/>
                </a:lnTo>
                <a:cubicBezTo>
                  <a:pt x="18615" y="19134"/>
                  <a:pt x="18425" y="19063"/>
                  <a:pt x="18628" y="18989"/>
                </a:cubicBezTo>
                <a:cubicBezTo>
                  <a:pt x="18655" y="18947"/>
                  <a:pt x="18648" y="18911"/>
                  <a:pt x="18607" y="18881"/>
                </a:cubicBezTo>
                <a:cubicBezTo>
                  <a:pt x="18642" y="18813"/>
                  <a:pt x="18683" y="18803"/>
                  <a:pt x="18669" y="18696"/>
                </a:cubicBezTo>
                <a:cubicBezTo>
                  <a:pt x="18643" y="18690"/>
                  <a:pt x="18459" y="18728"/>
                  <a:pt x="18561" y="18611"/>
                </a:cubicBezTo>
                <a:cubicBezTo>
                  <a:pt x="18564" y="18608"/>
                  <a:pt x="18724" y="18381"/>
                  <a:pt x="18601" y="18449"/>
                </a:cubicBezTo>
                <a:cubicBezTo>
                  <a:pt x="18400" y="18560"/>
                  <a:pt x="18393" y="19197"/>
                  <a:pt x="18592" y="19309"/>
                </a:cubicBezTo>
                <a:close/>
                <a:moveTo>
                  <a:pt x="18103" y="19991"/>
                </a:moveTo>
                <a:cubicBezTo>
                  <a:pt x="18100" y="19960"/>
                  <a:pt x="18096" y="19927"/>
                  <a:pt x="18103" y="19992"/>
                </a:cubicBezTo>
                <a:cubicBezTo>
                  <a:pt x="18109" y="20049"/>
                  <a:pt x="18106" y="20022"/>
                  <a:pt x="18103" y="19992"/>
                </a:cubicBezTo>
                <a:cubicBezTo>
                  <a:pt x="18116" y="20110"/>
                  <a:pt x="18306" y="20161"/>
                  <a:pt x="18306" y="20039"/>
                </a:cubicBezTo>
                <a:lnTo>
                  <a:pt x="18306" y="20017"/>
                </a:lnTo>
                <a:cubicBezTo>
                  <a:pt x="18306" y="19930"/>
                  <a:pt x="18091" y="19867"/>
                  <a:pt x="18103" y="19991"/>
                </a:cubicBezTo>
                <a:close/>
                <a:moveTo>
                  <a:pt x="18904" y="19884"/>
                </a:moveTo>
                <a:cubicBezTo>
                  <a:pt x="18917" y="19893"/>
                  <a:pt x="18937" y="19906"/>
                  <a:pt x="18903" y="19884"/>
                </a:cubicBezTo>
                <a:cubicBezTo>
                  <a:pt x="18890" y="19876"/>
                  <a:pt x="18895" y="19879"/>
                  <a:pt x="18902" y="19883"/>
                </a:cubicBezTo>
                <a:cubicBezTo>
                  <a:pt x="18853" y="19853"/>
                  <a:pt x="18538" y="19779"/>
                  <a:pt x="18518" y="19896"/>
                </a:cubicBezTo>
                <a:cubicBezTo>
                  <a:pt x="18509" y="19950"/>
                  <a:pt x="18935" y="20067"/>
                  <a:pt x="18988" y="20089"/>
                </a:cubicBezTo>
                <a:cubicBezTo>
                  <a:pt x="19014" y="20004"/>
                  <a:pt x="18985" y="19937"/>
                  <a:pt x="18904" y="19884"/>
                </a:cubicBezTo>
                <a:close/>
                <a:moveTo>
                  <a:pt x="16263" y="21201"/>
                </a:moveTo>
                <a:cubicBezTo>
                  <a:pt x="16276" y="21209"/>
                  <a:pt x="16293" y="21218"/>
                  <a:pt x="16262" y="21201"/>
                </a:cubicBezTo>
                <a:cubicBezTo>
                  <a:pt x="16243" y="21190"/>
                  <a:pt x="16250" y="21195"/>
                  <a:pt x="16261" y="21200"/>
                </a:cubicBezTo>
                <a:cubicBezTo>
                  <a:pt x="16178" y="21156"/>
                  <a:pt x="15894" y="21117"/>
                  <a:pt x="15839" y="21038"/>
                </a:cubicBezTo>
                <a:cubicBezTo>
                  <a:pt x="15766" y="20931"/>
                  <a:pt x="16060" y="20952"/>
                  <a:pt x="16033" y="20890"/>
                </a:cubicBezTo>
                <a:cubicBezTo>
                  <a:pt x="16015" y="20847"/>
                  <a:pt x="15631" y="20892"/>
                  <a:pt x="15548" y="20827"/>
                </a:cubicBezTo>
                <a:cubicBezTo>
                  <a:pt x="15431" y="20733"/>
                  <a:pt x="15383" y="20954"/>
                  <a:pt x="15185" y="20881"/>
                </a:cubicBezTo>
                <a:cubicBezTo>
                  <a:pt x="15030" y="20824"/>
                  <a:pt x="14638" y="20421"/>
                  <a:pt x="14549" y="20854"/>
                </a:cubicBezTo>
                <a:cubicBezTo>
                  <a:pt x="14678" y="20857"/>
                  <a:pt x="14825" y="21025"/>
                  <a:pt x="14961" y="21071"/>
                </a:cubicBezTo>
                <a:cubicBezTo>
                  <a:pt x="15189" y="21147"/>
                  <a:pt x="15472" y="21216"/>
                  <a:pt x="15706" y="21244"/>
                </a:cubicBezTo>
                <a:cubicBezTo>
                  <a:pt x="15768" y="21252"/>
                  <a:pt x="16095" y="21365"/>
                  <a:pt x="16116" y="21306"/>
                </a:cubicBezTo>
                <a:cubicBezTo>
                  <a:pt x="16108" y="21329"/>
                  <a:pt x="16443" y="21301"/>
                  <a:pt x="16263" y="21201"/>
                </a:cubicBezTo>
                <a:close/>
                <a:moveTo>
                  <a:pt x="14587" y="20535"/>
                </a:moveTo>
                <a:cubicBezTo>
                  <a:pt x="14613" y="20480"/>
                  <a:pt x="14595" y="20518"/>
                  <a:pt x="14587" y="20535"/>
                </a:cubicBezTo>
                <a:cubicBezTo>
                  <a:pt x="14615" y="20477"/>
                  <a:pt x="14667" y="19955"/>
                  <a:pt x="14646" y="19893"/>
                </a:cubicBezTo>
                <a:cubicBezTo>
                  <a:pt x="14672" y="19912"/>
                  <a:pt x="14704" y="19916"/>
                  <a:pt x="14725" y="19942"/>
                </a:cubicBezTo>
                <a:cubicBezTo>
                  <a:pt x="14719" y="19826"/>
                  <a:pt x="14724" y="19684"/>
                  <a:pt x="14625" y="19570"/>
                </a:cubicBezTo>
                <a:cubicBezTo>
                  <a:pt x="14582" y="19521"/>
                  <a:pt x="14466" y="19573"/>
                  <a:pt x="14476" y="19656"/>
                </a:cubicBezTo>
                <a:cubicBezTo>
                  <a:pt x="14484" y="19728"/>
                  <a:pt x="14595" y="19726"/>
                  <a:pt x="14612" y="19833"/>
                </a:cubicBezTo>
                <a:cubicBezTo>
                  <a:pt x="14544" y="19734"/>
                  <a:pt x="14504" y="19734"/>
                  <a:pt x="14410" y="19686"/>
                </a:cubicBezTo>
                <a:cubicBezTo>
                  <a:pt x="14334" y="19438"/>
                  <a:pt x="14184" y="19343"/>
                  <a:pt x="14241" y="19116"/>
                </a:cubicBezTo>
                <a:cubicBezTo>
                  <a:pt x="14265" y="19025"/>
                  <a:pt x="13866" y="18581"/>
                  <a:pt x="13773" y="18564"/>
                </a:cubicBezTo>
                <a:cubicBezTo>
                  <a:pt x="13610" y="18532"/>
                  <a:pt x="13314" y="18143"/>
                  <a:pt x="13239" y="17978"/>
                </a:cubicBezTo>
                <a:cubicBezTo>
                  <a:pt x="13175" y="17835"/>
                  <a:pt x="12614" y="17619"/>
                  <a:pt x="12740" y="17868"/>
                </a:cubicBezTo>
                <a:cubicBezTo>
                  <a:pt x="12804" y="17994"/>
                  <a:pt x="12911" y="18099"/>
                  <a:pt x="12993" y="18204"/>
                </a:cubicBezTo>
                <a:cubicBezTo>
                  <a:pt x="13074" y="18306"/>
                  <a:pt x="13143" y="18547"/>
                  <a:pt x="13247" y="18604"/>
                </a:cubicBezTo>
                <a:cubicBezTo>
                  <a:pt x="13343" y="18657"/>
                  <a:pt x="13391" y="18728"/>
                  <a:pt x="13410" y="18867"/>
                </a:cubicBezTo>
                <a:cubicBezTo>
                  <a:pt x="13435" y="19052"/>
                  <a:pt x="13571" y="19187"/>
                  <a:pt x="13642" y="19345"/>
                </a:cubicBezTo>
                <a:cubicBezTo>
                  <a:pt x="13726" y="19532"/>
                  <a:pt x="13738" y="19854"/>
                  <a:pt x="13898" y="19967"/>
                </a:cubicBezTo>
                <a:cubicBezTo>
                  <a:pt x="13999" y="20039"/>
                  <a:pt x="14049" y="20239"/>
                  <a:pt x="14159" y="20332"/>
                </a:cubicBezTo>
                <a:cubicBezTo>
                  <a:pt x="14218" y="20381"/>
                  <a:pt x="14320" y="20591"/>
                  <a:pt x="14373" y="20604"/>
                </a:cubicBezTo>
                <a:cubicBezTo>
                  <a:pt x="14369" y="20571"/>
                  <a:pt x="14355" y="20530"/>
                  <a:pt x="14378" y="20503"/>
                </a:cubicBezTo>
                <a:cubicBezTo>
                  <a:pt x="14413" y="20525"/>
                  <a:pt x="14560" y="20593"/>
                  <a:pt x="14587" y="20535"/>
                </a:cubicBezTo>
                <a:cubicBezTo>
                  <a:pt x="14584" y="20542"/>
                  <a:pt x="14582" y="20546"/>
                  <a:pt x="14587" y="20535"/>
                </a:cubicBezTo>
                <a:close/>
                <a:moveTo>
                  <a:pt x="18008" y="18723"/>
                </a:moveTo>
                <a:cubicBezTo>
                  <a:pt x="17983" y="18750"/>
                  <a:pt x="17963" y="18782"/>
                  <a:pt x="17947" y="18819"/>
                </a:cubicBezTo>
                <a:cubicBezTo>
                  <a:pt x="17734" y="19148"/>
                  <a:pt x="17442" y="18778"/>
                  <a:pt x="17197" y="18912"/>
                </a:cubicBezTo>
                <a:cubicBezTo>
                  <a:pt x="17066" y="18984"/>
                  <a:pt x="16845" y="19897"/>
                  <a:pt x="16936" y="20034"/>
                </a:cubicBezTo>
                <a:cubicBezTo>
                  <a:pt x="16988" y="20112"/>
                  <a:pt x="17002" y="20686"/>
                  <a:pt x="17101" y="20570"/>
                </a:cubicBezTo>
                <a:cubicBezTo>
                  <a:pt x="17213" y="20440"/>
                  <a:pt x="17176" y="20077"/>
                  <a:pt x="17157" y="19905"/>
                </a:cubicBezTo>
                <a:cubicBezTo>
                  <a:pt x="17424" y="19728"/>
                  <a:pt x="17188" y="20552"/>
                  <a:pt x="17558" y="20246"/>
                </a:cubicBezTo>
                <a:cubicBezTo>
                  <a:pt x="17629" y="20187"/>
                  <a:pt x="17419" y="19764"/>
                  <a:pt x="17386" y="19700"/>
                </a:cubicBezTo>
                <a:cubicBezTo>
                  <a:pt x="17326" y="19586"/>
                  <a:pt x="17694" y="19451"/>
                  <a:pt x="17705" y="19360"/>
                </a:cubicBezTo>
                <a:cubicBezTo>
                  <a:pt x="17715" y="19275"/>
                  <a:pt x="16935" y="19751"/>
                  <a:pt x="17124" y="19135"/>
                </a:cubicBezTo>
                <a:cubicBezTo>
                  <a:pt x="17171" y="18983"/>
                  <a:pt x="17519" y="19053"/>
                  <a:pt x="17608" y="19065"/>
                </a:cubicBezTo>
                <a:cubicBezTo>
                  <a:pt x="17718" y="19079"/>
                  <a:pt x="17835" y="19134"/>
                  <a:pt x="17920" y="19006"/>
                </a:cubicBezTo>
                <a:cubicBezTo>
                  <a:pt x="17927" y="18996"/>
                  <a:pt x="18090" y="18686"/>
                  <a:pt x="18008" y="18723"/>
                </a:cubicBezTo>
                <a:close/>
                <a:moveTo>
                  <a:pt x="16704" y="13082"/>
                </a:moveTo>
                <a:cubicBezTo>
                  <a:pt x="16613" y="13312"/>
                  <a:pt x="16783" y="13423"/>
                  <a:pt x="16840" y="13609"/>
                </a:cubicBezTo>
                <a:cubicBezTo>
                  <a:pt x="16841" y="13609"/>
                  <a:pt x="16850" y="13609"/>
                  <a:pt x="16852" y="13609"/>
                </a:cubicBezTo>
                <a:cubicBezTo>
                  <a:pt x="16855" y="13521"/>
                  <a:pt x="17025" y="12818"/>
                  <a:pt x="16888" y="12816"/>
                </a:cubicBezTo>
                <a:cubicBezTo>
                  <a:pt x="16888" y="12816"/>
                  <a:pt x="16888" y="12816"/>
                  <a:pt x="16888" y="12816"/>
                </a:cubicBezTo>
                <a:cubicBezTo>
                  <a:pt x="16848" y="12816"/>
                  <a:pt x="16878" y="12816"/>
                  <a:pt x="16888" y="12816"/>
                </a:cubicBezTo>
                <a:cubicBezTo>
                  <a:pt x="16771" y="12816"/>
                  <a:pt x="16747" y="12972"/>
                  <a:pt x="16704" y="13082"/>
                </a:cubicBezTo>
                <a:close/>
                <a:moveTo>
                  <a:pt x="17712" y="10844"/>
                </a:moveTo>
                <a:cubicBezTo>
                  <a:pt x="17703" y="10863"/>
                  <a:pt x="17708" y="10853"/>
                  <a:pt x="17712" y="10844"/>
                </a:cubicBezTo>
                <a:cubicBezTo>
                  <a:pt x="17692" y="10887"/>
                  <a:pt x="17822" y="11096"/>
                  <a:pt x="17838" y="11109"/>
                </a:cubicBezTo>
                <a:cubicBezTo>
                  <a:pt x="17849" y="11118"/>
                  <a:pt x="17865" y="11124"/>
                  <a:pt x="17877" y="11126"/>
                </a:cubicBezTo>
                <a:cubicBezTo>
                  <a:pt x="17878" y="11096"/>
                  <a:pt x="17839" y="10886"/>
                  <a:pt x="17827" y="10899"/>
                </a:cubicBezTo>
                <a:cubicBezTo>
                  <a:pt x="17897" y="10821"/>
                  <a:pt x="17903" y="11539"/>
                  <a:pt x="18077" y="11380"/>
                </a:cubicBezTo>
                <a:cubicBezTo>
                  <a:pt x="18170" y="11297"/>
                  <a:pt x="18111" y="11168"/>
                  <a:pt x="18118" y="11055"/>
                </a:cubicBezTo>
                <a:cubicBezTo>
                  <a:pt x="18128" y="10876"/>
                  <a:pt x="18099" y="10972"/>
                  <a:pt x="18021" y="10859"/>
                </a:cubicBezTo>
                <a:cubicBezTo>
                  <a:pt x="18036" y="10845"/>
                  <a:pt x="17825" y="10607"/>
                  <a:pt x="17712" y="10844"/>
                </a:cubicBezTo>
                <a:cubicBezTo>
                  <a:pt x="17714" y="10841"/>
                  <a:pt x="17715" y="10839"/>
                  <a:pt x="17716" y="10837"/>
                </a:cubicBezTo>
                <a:cubicBezTo>
                  <a:pt x="17715" y="10838"/>
                  <a:pt x="17714" y="10841"/>
                  <a:pt x="17712" y="10844"/>
                </a:cubicBezTo>
                <a:close/>
                <a:moveTo>
                  <a:pt x="18155" y="10981"/>
                </a:moveTo>
                <a:cubicBezTo>
                  <a:pt x="18156" y="10983"/>
                  <a:pt x="18156" y="10984"/>
                  <a:pt x="18157" y="10986"/>
                </a:cubicBezTo>
                <a:lnTo>
                  <a:pt x="18157" y="10980"/>
                </a:lnTo>
                <a:cubicBezTo>
                  <a:pt x="18156" y="10981"/>
                  <a:pt x="18156" y="10981"/>
                  <a:pt x="18155" y="10981"/>
                </a:cubicBezTo>
                <a:close/>
                <a:moveTo>
                  <a:pt x="18494" y="10870"/>
                </a:moveTo>
                <a:cubicBezTo>
                  <a:pt x="18495" y="10871"/>
                  <a:pt x="18495" y="10871"/>
                  <a:pt x="18494" y="10870"/>
                </a:cubicBezTo>
                <a:cubicBezTo>
                  <a:pt x="18471" y="10838"/>
                  <a:pt x="18547" y="10731"/>
                  <a:pt x="18554" y="10729"/>
                </a:cubicBezTo>
                <a:cubicBezTo>
                  <a:pt x="18453" y="10479"/>
                  <a:pt x="18199" y="10696"/>
                  <a:pt x="18150" y="10851"/>
                </a:cubicBezTo>
                <a:cubicBezTo>
                  <a:pt x="18209" y="10805"/>
                  <a:pt x="18269" y="11010"/>
                  <a:pt x="18342" y="10999"/>
                </a:cubicBezTo>
                <a:cubicBezTo>
                  <a:pt x="18354" y="10871"/>
                  <a:pt x="18377" y="10711"/>
                  <a:pt x="18494" y="10870"/>
                </a:cubicBezTo>
                <a:close/>
                <a:moveTo>
                  <a:pt x="18925" y="10455"/>
                </a:moveTo>
                <a:cubicBezTo>
                  <a:pt x="19074" y="10535"/>
                  <a:pt x="18998" y="10353"/>
                  <a:pt x="19082" y="10331"/>
                </a:cubicBezTo>
                <a:cubicBezTo>
                  <a:pt x="19143" y="10315"/>
                  <a:pt x="19102" y="10429"/>
                  <a:pt x="19140" y="10453"/>
                </a:cubicBezTo>
                <a:cubicBezTo>
                  <a:pt x="19161" y="10466"/>
                  <a:pt x="19182" y="10192"/>
                  <a:pt x="19268" y="10229"/>
                </a:cubicBezTo>
                <a:cubicBezTo>
                  <a:pt x="19270" y="10283"/>
                  <a:pt x="19281" y="10332"/>
                  <a:pt x="19303" y="10378"/>
                </a:cubicBezTo>
                <a:cubicBezTo>
                  <a:pt x="19331" y="10411"/>
                  <a:pt x="19368" y="10180"/>
                  <a:pt x="19390" y="10163"/>
                </a:cubicBezTo>
                <a:cubicBezTo>
                  <a:pt x="19189" y="10042"/>
                  <a:pt x="19220" y="9561"/>
                  <a:pt x="19213" y="9410"/>
                </a:cubicBezTo>
                <a:cubicBezTo>
                  <a:pt x="19203" y="9250"/>
                  <a:pt x="18945" y="8663"/>
                  <a:pt x="18789" y="8793"/>
                </a:cubicBezTo>
                <a:cubicBezTo>
                  <a:pt x="18688" y="8878"/>
                  <a:pt x="18903" y="9380"/>
                  <a:pt x="18921" y="9513"/>
                </a:cubicBezTo>
                <a:cubicBezTo>
                  <a:pt x="18942" y="9666"/>
                  <a:pt x="18831" y="9812"/>
                  <a:pt x="18747" y="9883"/>
                </a:cubicBezTo>
                <a:cubicBezTo>
                  <a:pt x="18578" y="10022"/>
                  <a:pt x="18681" y="9752"/>
                  <a:pt x="18616" y="9737"/>
                </a:cubicBezTo>
                <a:cubicBezTo>
                  <a:pt x="18570" y="9727"/>
                  <a:pt x="18579" y="10013"/>
                  <a:pt x="18565" y="10058"/>
                </a:cubicBezTo>
                <a:cubicBezTo>
                  <a:pt x="18497" y="10271"/>
                  <a:pt x="18631" y="10204"/>
                  <a:pt x="18427" y="10176"/>
                </a:cubicBezTo>
                <a:cubicBezTo>
                  <a:pt x="18351" y="10166"/>
                  <a:pt x="18089" y="10234"/>
                  <a:pt x="18044" y="10303"/>
                </a:cubicBezTo>
                <a:cubicBezTo>
                  <a:pt x="18047" y="10299"/>
                  <a:pt x="17883" y="10560"/>
                  <a:pt x="17858" y="10523"/>
                </a:cubicBezTo>
                <a:cubicBezTo>
                  <a:pt x="17899" y="10754"/>
                  <a:pt x="18464" y="10422"/>
                  <a:pt x="18580" y="10472"/>
                </a:cubicBezTo>
                <a:cubicBezTo>
                  <a:pt x="18585" y="10596"/>
                  <a:pt x="18609" y="10680"/>
                  <a:pt x="18703" y="10735"/>
                </a:cubicBezTo>
                <a:cubicBezTo>
                  <a:pt x="18753" y="10764"/>
                  <a:pt x="18816" y="10592"/>
                  <a:pt x="18840" y="10543"/>
                </a:cubicBezTo>
                <a:cubicBezTo>
                  <a:pt x="18865" y="10494"/>
                  <a:pt x="18720" y="10465"/>
                  <a:pt x="18769" y="10389"/>
                </a:cubicBezTo>
                <a:cubicBezTo>
                  <a:pt x="18797" y="10347"/>
                  <a:pt x="18905" y="10444"/>
                  <a:pt x="18925" y="10455"/>
                </a:cubicBezTo>
                <a:close/>
                <a:moveTo>
                  <a:pt x="19160" y="8116"/>
                </a:moveTo>
                <a:lnTo>
                  <a:pt x="19146" y="8111"/>
                </a:lnTo>
                <a:cubicBezTo>
                  <a:pt x="19036" y="8151"/>
                  <a:pt x="19089" y="8247"/>
                  <a:pt x="18906" y="8142"/>
                </a:cubicBezTo>
                <a:cubicBezTo>
                  <a:pt x="18847" y="8108"/>
                  <a:pt x="18485" y="7762"/>
                  <a:pt x="18443" y="7857"/>
                </a:cubicBezTo>
                <a:cubicBezTo>
                  <a:pt x="18479" y="7928"/>
                  <a:pt x="18697" y="8296"/>
                  <a:pt x="18646" y="8380"/>
                </a:cubicBezTo>
                <a:cubicBezTo>
                  <a:pt x="18629" y="8381"/>
                  <a:pt x="18520" y="8340"/>
                  <a:pt x="18499" y="8358"/>
                </a:cubicBezTo>
                <a:cubicBezTo>
                  <a:pt x="18498" y="8393"/>
                  <a:pt x="18522" y="8403"/>
                  <a:pt x="18547" y="8410"/>
                </a:cubicBezTo>
                <a:cubicBezTo>
                  <a:pt x="18531" y="8460"/>
                  <a:pt x="18513" y="8509"/>
                  <a:pt x="18493" y="8557"/>
                </a:cubicBezTo>
                <a:cubicBezTo>
                  <a:pt x="18527" y="8619"/>
                  <a:pt x="18568" y="8674"/>
                  <a:pt x="18615" y="8721"/>
                </a:cubicBezTo>
                <a:cubicBezTo>
                  <a:pt x="18661" y="8865"/>
                  <a:pt x="18800" y="8728"/>
                  <a:pt x="18795" y="8712"/>
                </a:cubicBezTo>
                <a:cubicBezTo>
                  <a:pt x="18774" y="8635"/>
                  <a:pt x="18622" y="8687"/>
                  <a:pt x="18587" y="8598"/>
                </a:cubicBezTo>
                <a:cubicBezTo>
                  <a:pt x="18565" y="8543"/>
                  <a:pt x="18779" y="8529"/>
                  <a:pt x="18804" y="8536"/>
                </a:cubicBezTo>
                <a:cubicBezTo>
                  <a:pt x="18831" y="8543"/>
                  <a:pt x="19142" y="8756"/>
                  <a:pt x="19097" y="8609"/>
                </a:cubicBezTo>
                <a:cubicBezTo>
                  <a:pt x="19047" y="8447"/>
                  <a:pt x="19219" y="8414"/>
                  <a:pt x="19316" y="8366"/>
                </a:cubicBezTo>
                <a:cubicBezTo>
                  <a:pt x="19247" y="8378"/>
                  <a:pt x="19154" y="8192"/>
                  <a:pt x="19160" y="8116"/>
                </a:cubicBezTo>
                <a:close/>
                <a:moveTo>
                  <a:pt x="17646" y="6274"/>
                </a:moveTo>
                <a:cubicBezTo>
                  <a:pt x="17799" y="6419"/>
                  <a:pt x="17943" y="6645"/>
                  <a:pt x="18027" y="6862"/>
                </a:cubicBezTo>
                <a:cubicBezTo>
                  <a:pt x="18080" y="6997"/>
                  <a:pt x="18171" y="7189"/>
                  <a:pt x="18248" y="7303"/>
                </a:cubicBezTo>
                <a:cubicBezTo>
                  <a:pt x="18298" y="7378"/>
                  <a:pt x="18389" y="7663"/>
                  <a:pt x="18474" y="7676"/>
                </a:cubicBezTo>
                <a:cubicBezTo>
                  <a:pt x="18421" y="7470"/>
                  <a:pt x="18534" y="7473"/>
                  <a:pt x="18607" y="7547"/>
                </a:cubicBezTo>
                <a:cubicBezTo>
                  <a:pt x="18461" y="7353"/>
                  <a:pt x="18082" y="7060"/>
                  <a:pt x="18198" y="6858"/>
                </a:cubicBezTo>
                <a:cubicBezTo>
                  <a:pt x="18255" y="6759"/>
                  <a:pt x="18499" y="7018"/>
                  <a:pt x="18519" y="7049"/>
                </a:cubicBezTo>
                <a:cubicBezTo>
                  <a:pt x="18357" y="6801"/>
                  <a:pt x="18126" y="6627"/>
                  <a:pt x="17961" y="6378"/>
                </a:cubicBezTo>
                <a:cubicBezTo>
                  <a:pt x="17806" y="6144"/>
                  <a:pt x="17586" y="5734"/>
                  <a:pt x="17350" y="5619"/>
                </a:cubicBezTo>
                <a:cubicBezTo>
                  <a:pt x="17325" y="5663"/>
                  <a:pt x="17472" y="5827"/>
                  <a:pt x="17478" y="5878"/>
                </a:cubicBezTo>
                <a:cubicBezTo>
                  <a:pt x="17465" y="5877"/>
                  <a:pt x="17376" y="5743"/>
                  <a:pt x="17378" y="5856"/>
                </a:cubicBezTo>
                <a:cubicBezTo>
                  <a:pt x="17378" y="5852"/>
                  <a:pt x="17378" y="5849"/>
                  <a:pt x="17378" y="5857"/>
                </a:cubicBezTo>
                <a:cubicBezTo>
                  <a:pt x="17378" y="5869"/>
                  <a:pt x="17378" y="5863"/>
                  <a:pt x="17378" y="5857"/>
                </a:cubicBezTo>
                <a:cubicBezTo>
                  <a:pt x="17381" y="5928"/>
                  <a:pt x="17603" y="6232"/>
                  <a:pt x="17646" y="6274"/>
                </a:cubicBezTo>
                <a:close/>
                <a:moveTo>
                  <a:pt x="18607" y="7547"/>
                </a:moveTo>
                <a:cubicBezTo>
                  <a:pt x="18635" y="7584"/>
                  <a:pt x="18654" y="7616"/>
                  <a:pt x="18660" y="7644"/>
                </a:cubicBezTo>
                <a:cubicBezTo>
                  <a:pt x="18653" y="7607"/>
                  <a:pt x="18633" y="7573"/>
                  <a:pt x="18607" y="7547"/>
                </a:cubicBezTo>
                <a:close/>
                <a:moveTo>
                  <a:pt x="12796" y="1135"/>
                </a:moveTo>
                <a:cubicBezTo>
                  <a:pt x="12751" y="1122"/>
                  <a:pt x="12895" y="1166"/>
                  <a:pt x="12796" y="1135"/>
                </a:cubicBezTo>
                <a:cubicBezTo>
                  <a:pt x="12796" y="1135"/>
                  <a:pt x="12796" y="1135"/>
                  <a:pt x="12796" y="1135"/>
                </a:cubicBezTo>
                <a:close/>
                <a:moveTo>
                  <a:pt x="12796" y="1135"/>
                </a:moveTo>
                <a:cubicBezTo>
                  <a:pt x="12907" y="1169"/>
                  <a:pt x="13566" y="1269"/>
                  <a:pt x="13631" y="1102"/>
                </a:cubicBezTo>
                <a:cubicBezTo>
                  <a:pt x="13663" y="1018"/>
                  <a:pt x="12743" y="910"/>
                  <a:pt x="12645" y="914"/>
                </a:cubicBezTo>
                <a:cubicBezTo>
                  <a:pt x="12600" y="1062"/>
                  <a:pt x="12710" y="1110"/>
                  <a:pt x="12796" y="1135"/>
                </a:cubicBezTo>
                <a:close/>
                <a:moveTo>
                  <a:pt x="6624" y="191"/>
                </a:moveTo>
                <a:cubicBezTo>
                  <a:pt x="6624" y="192"/>
                  <a:pt x="6625" y="195"/>
                  <a:pt x="6626" y="199"/>
                </a:cubicBezTo>
                <a:cubicBezTo>
                  <a:pt x="6626" y="196"/>
                  <a:pt x="6625" y="194"/>
                  <a:pt x="6624" y="191"/>
                </a:cubicBezTo>
                <a:cubicBezTo>
                  <a:pt x="6624" y="191"/>
                  <a:pt x="6624" y="191"/>
                  <a:pt x="6624" y="191"/>
                </a:cubicBezTo>
                <a:close/>
                <a:moveTo>
                  <a:pt x="6637" y="229"/>
                </a:moveTo>
                <a:cubicBezTo>
                  <a:pt x="6645" y="251"/>
                  <a:pt x="6651" y="268"/>
                  <a:pt x="6637" y="229"/>
                </a:cubicBezTo>
                <a:cubicBezTo>
                  <a:pt x="6637" y="229"/>
                  <a:pt x="6637" y="229"/>
                  <a:pt x="6637" y="229"/>
                </a:cubicBezTo>
                <a:close/>
                <a:moveTo>
                  <a:pt x="6637" y="229"/>
                </a:moveTo>
                <a:cubicBezTo>
                  <a:pt x="6637" y="228"/>
                  <a:pt x="6636" y="225"/>
                  <a:pt x="6635" y="224"/>
                </a:cubicBezTo>
                <a:cubicBezTo>
                  <a:pt x="6636" y="225"/>
                  <a:pt x="6637" y="227"/>
                  <a:pt x="6637" y="229"/>
                </a:cubicBezTo>
                <a:close/>
                <a:moveTo>
                  <a:pt x="6626" y="199"/>
                </a:moveTo>
                <a:cubicBezTo>
                  <a:pt x="6629" y="205"/>
                  <a:pt x="6632" y="215"/>
                  <a:pt x="6635" y="224"/>
                </a:cubicBezTo>
                <a:cubicBezTo>
                  <a:pt x="6633" y="217"/>
                  <a:pt x="6630" y="209"/>
                  <a:pt x="6626" y="199"/>
                </a:cubicBezTo>
                <a:close/>
                <a:moveTo>
                  <a:pt x="6639" y="191"/>
                </a:moveTo>
                <a:cubicBezTo>
                  <a:pt x="6700" y="344"/>
                  <a:pt x="6882" y="206"/>
                  <a:pt x="6974" y="224"/>
                </a:cubicBezTo>
                <a:cubicBezTo>
                  <a:pt x="6891" y="274"/>
                  <a:pt x="7101" y="361"/>
                  <a:pt x="7127" y="364"/>
                </a:cubicBezTo>
                <a:cubicBezTo>
                  <a:pt x="7319" y="388"/>
                  <a:pt x="7515" y="426"/>
                  <a:pt x="7709" y="415"/>
                </a:cubicBezTo>
                <a:cubicBezTo>
                  <a:pt x="7714" y="407"/>
                  <a:pt x="7716" y="403"/>
                  <a:pt x="7718" y="393"/>
                </a:cubicBezTo>
                <a:cubicBezTo>
                  <a:pt x="7615" y="349"/>
                  <a:pt x="7588" y="217"/>
                  <a:pt x="7471" y="203"/>
                </a:cubicBezTo>
                <a:cubicBezTo>
                  <a:pt x="7304" y="184"/>
                  <a:pt x="7240" y="132"/>
                  <a:pt x="7094" y="42"/>
                </a:cubicBezTo>
                <a:cubicBezTo>
                  <a:pt x="7017" y="-6"/>
                  <a:pt x="6518" y="-65"/>
                  <a:pt x="6639" y="191"/>
                </a:cubicBezTo>
                <a:cubicBezTo>
                  <a:pt x="6639" y="191"/>
                  <a:pt x="6639" y="191"/>
                  <a:pt x="6639" y="191"/>
                </a:cubicBezTo>
                <a:close/>
                <a:moveTo>
                  <a:pt x="3049" y="1821"/>
                </a:moveTo>
                <a:cubicBezTo>
                  <a:pt x="3097" y="1824"/>
                  <a:pt x="3068" y="1822"/>
                  <a:pt x="3049" y="1821"/>
                </a:cubicBezTo>
                <a:cubicBezTo>
                  <a:pt x="3259" y="1833"/>
                  <a:pt x="3444" y="2105"/>
                  <a:pt x="3693" y="1983"/>
                </a:cubicBezTo>
                <a:cubicBezTo>
                  <a:pt x="3695" y="1975"/>
                  <a:pt x="3695" y="1960"/>
                  <a:pt x="3693" y="1951"/>
                </a:cubicBezTo>
                <a:cubicBezTo>
                  <a:pt x="3378" y="1819"/>
                  <a:pt x="3267" y="1534"/>
                  <a:pt x="3575" y="1251"/>
                </a:cubicBezTo>
                <a:cubicBezTo>
                  <a:pt x="3878" y="973"/>
                  <a:pt x="4250" y="1072"/>
                  <a:pt x="4563" y="873"/>
                </a:cubicBezTo>
                <a:cubicBezTo>
                  <a:pt x="4434" y="627"/>
                  <a:pt x="4069" y="857"/>
                  <a:pt x="3881" y="855"/>
                </a:cubicBezTo>
                <a:cubicBezTo>
                  <a:pt x="3631" y="853"/>
                  <a:pt x="3298" y="977"/>
                  <a:pt x="3102" y="1185"/>
                </a:cubicBezTo>
                <a:cubicBezTo>
                  <a:pt x="3040" y="1251"/>
                  <a:pt x="3027" y="1414"/>
                  <a:pt x="3008" y="1500"/>
                </a:cubicBezTo>
                <a:cubicBezTo>
                  <a:pt x="2968" y="1677"/>
                  <a:pt x="2751" y="1804"/>
                  <a:pt x="3049" y="1821"/>
                </a:cubicBezTo>
                <a:close/>
                <a:moveTo>
                  <a:pt x="10216" y="16862"/>
                </a:moveTo>
                <a:cubicBezTo>
                  <a:pt x="10007" y="16414"/>
                  <a:pt x="9990" y="17186"/>
                  <a:pt x="10036" y="17376"/>
                </a:cubicBezTo>
                <a:cubicBezTo>
                  <a:pt x="10092" y="17606"/>
                  <a:pt x="10129" y="17705"/>
                  <a:pt x="10318" y="17537"/>
                </a:cubicBezTo>
                <a:cubicBezTo>
                  <a:pt x="10499" y="17376"/>
                  <a:pt x="10291" y="17023"/>
                  <a:pt x="10216" y="16863"/>
                </a:cubicBezTo>
                <a:cubicBezTo>
                  <a:pt x="10225" y="16883"/>
                  <a:pt x="10244" y="16922"/>
                  <a:pt x="10216" y="16862"/>
                </a:cubicBezTo>
                <a:close/>
                <a:moveTo>
                  <a:pt x="10216" y="16862"/>
                </a:moveTo>
                <a:cubicBezTo>
                  <a:pt x="10216" y="16862"/>
                  <a:pt x="10216" y="16862"/>
                  <a:pt x="10216" y="16863"/>
                </a:cubicBezTo>
                <a:cubicBezTo>
                  <a:pt x="10211" y="16852"/>
                  <a:pt x="10209" y="16847"/>
                  <a:pt x="10216" y="16862"/>
                </a:cubicBezTo>
                <a:close/>
                <a:moveTo>
                  <a:pt x="17680" y="20444"/>
                </a:moveTo>
                <a:cubicBezTo>
                  <a:pt x="17677" y="20432"/>
                  <a:pt x="17678" y="20435"/>
                  <a:pt x="17679" y="20439"/>
                </a:cubicBezTo>
                <a:cubicBezTo>
                  <a:pt x="17647" y="20338"/>
                  <a:pt x="17562" y="20187"/>
                  <a:pt x="17562" y="20438"/>
                </a:cubicBezTo>
                <a:cubicBezTo>
                  <a:pt x="17562" y="20640"/>
                  <a:pt x="17719" y="20588"/>
                  <a:pt x="17681" y="20445"/>
                </a:cubicBezTo>
                <a:cubicBezTo>
                  <a:pt x="17681" y="20446"/>
                  <a:pt x="17681" y="20446"/>
                  <a:pt x="17680" y="20444"/>
                </a:cubicBezTo>
                <a:close/>
                <a:moveTo>
                  <a:pt x="20845" y="19801"/>
                </a:moveTo>
                <a:cubicBezTo>
                  <a:pt x="20845" y="19756"/>
                  <a:pt x="20831" y="19752"/>
                  <a:pt x="20720" y="19722"/>
                </a:cubicBezTo>
                <a:cubicBezTo>
                  <a:pt x="20484" y="19667"/>
                  <a:pt x="20309" y="19366"/>
                  <a:pt x="20078" y="19540"/>
                </a:cubicBezTo>
                <a:lnTo>
                  <a:pt x="20083" y="19581"/>
                </a:lnTo>
                <a:lnTo>
                  <a:pt x="20066" y="19592"/>
                </a:lnTo>
                <a:cubicBezTo>
                  <a:pt x="20073" y="19603"/>
                  <a:pt x="20078" y="19616"/>
                  <a:pt x="20080" y="19629"/>
                </a:cubicBezTo>
                <a:cubicBezTo>
                  <a:pt x="19967" y="19665"/>
                  <a:pt x="19867" y="19933"/>
                  <a:pt x="19784" y="19933"/>
                </a:cubicBezTo>
                <a:cubicBezTo>
                  <a:pt x="19806" y="19933"/>
                  <a:pt x="19649" y="19674"/>
                  <a:pt x="19649" y="19726"/>
                </a:cubicBezTo>
                <a:cubicBezTo>
                  <a:pt x="19591" y="19599"/>
                  <a:pt x="19738" y="19263"/>
                  <a:pt x="19533" y="19263"/>
                </a:cubicBezTo>
                <a:cubicBezTo>
                  <a:pt x="19510" y="19243"/>
                  <a:pt x="19395" y="19210"/>
                  <a:pt x="19371" y="19200"/>
                </a:cubicBezTo>
                <a:cubicBezTo>
                  <a:pt x="19228" y="19141"/>
                  <a:pt x="19205" y="19326"/>
                  <a:pt x="19144" y="19326"/>
                </a:cubicBezTo>
                <a:cubicBezTo>
                  <a:pt x="19123" y="19314"/>
                  <a:pt x="19057" y="19299"/>
                  <a:pt x="19047" y="19341"/>
                </a:cubicBezTo>
                <a:cubicBezTo>
                  <a:pt x="18878" y="19223"/>
                  <a:pt x="19194" y="19742"/>
                  <a:pt x="19275" y="19766"/>
                </a:cubicBezTo>
                <a:cubicBezTo>
                  <a:pt x="19141" y="19798"/>
                  <a:pt x="19298" y="20026"/>
                  <a:pt x="19315" y="20115"/>
                </a:cubicBezTo>
                <a:cubicBezTo>
                  <a:pt x="19376" y="20426"/>
                  <a:pt x="19468" y="20101"/>
                  <a:pt x="19519" y="20101"/>
                </a:cubicBezTo>
                <a:cubicBezTo>
                  <a:pt x="19605" y="20101"/>
                  <a:pt x="19914" y="20363"/>
                  <a:pt x="20018" y="20411"/>
                </a:cubicBezTo>
                <a:cubicBezTo>
                  <a:pt x="20127" y="20461"/>
                  <a:pt x="20181" y="20479"/>
                  <a:pt x="20248" y="20607"/>
                </a:cubicBezTo>
                <a:cubicBezTo>
                  <a:pt x="20277" y="20661"/>
                  <a:pt x="20274" y="20778"/>
                  <a:pt x="20326" y="20815"/>
                </a:cubicBezTo>
                <a:cubicBezTo>
                  <a:pt x="20319" y="20858"/>
                  <a:pt x="20311" y="20886"/>
                  <a:pt x="20321" y="20928"/>
                </a:cubicBezTo>
                <a:cubicBezTo>
                  <a:pt x="20186" y="20961"/>
                  <a:pt x="20099" y="21117"/>
                  <a:pt x="20109" y="21286"/>
                </a:cubicBezTo>
                <a:cubicBezTo>
                  <a:pt x="20228" y="21294"/>
                  <a:pt x="20372" y="21234"/>
                  <a:pt x="20433" y="21234"/>
                </a:cubicBezTo>
                <a:lnTo>
                  <a:pt x="20433" y="21233"/>
                </a:lnTo>
                <a:cubicBezTo>
                  <a:pt x="20433" y="21142"/>
                  <a:pt x="20719" y="21510"/>
                  <a:pt x="20736" y="21535"/>
                </a:cubicBezTo>
                <a:cubicBezTo>
                  <a:pt x="20771" y="21316"/>
                  <a:pt x="20771" y="21081"/>
                  <a:pt x="20799" y="20857"/>
                </a:cubicBezTo>
                <a:lnTo>
                  <a:pt x="20771" y="20809"/>
                </a:lnTo>
                <a:cubicBezTo>
                  <a:pt x="20895" y="20557"/>
                  <a:pt x="20831" y="20091"/>
                  <a:pt x="20845" y="19801"/>
                </a:cubicBezTo>
                <a:close/>
                <a:moveTo>
                  <a:pt x="21482" y="3136"/>
                </a:moveTo>
                <a:cubicBezTo>
                  <a:pt x="21484" y="3136"/>
                  <a:pt x="21512" y="3136"/>
                  <a:pt x="21512" y="3136"/>
                </a:cubicBezTo>
                <a:cubicBezTo>
                  <a:pt x="21524" y="3110"/>
                  <a:pt x="21544" y="3089"/>
                  <a:pt x="21567" y="3075"/>
                </a:cubicBezTo>
                <a:cubicBezTo>
                  <a:pt x="21432" y="2793"/>
                  <a:pt x="21025" y="2732"/>
                  <a:pt x="20788" y="2699"/>
                </a:cubicBezTo>
                <a:cubicBezTo>
                  <a:pt x="20424" y="2699"/>
                  <a:pt x="20032" y="2429"/>
                  <a:pt x="19669" y="2355"/>
                </a:cubicBezTo>
                <a:cubicBezTo>
                  <a:pt x="19252" y="2271"/>
                  <a:pt x="18850" y="2097"/>
                  <a:pt x="18423" y="2086"/>
                </a:cubicBezTo>
                <a:cubicBezTo>
                  <a:pt x="18281" y="2082"/>
                  <a:pt x="18025" y="1964"/>
                  <a:pt x="17928" y="2085"/>
                </a:cubicBezTo>
                <a:cubicBezTo>
                  <a:pt x="17787" y="1963"/>
                  <a:pt x="17753" y="2111"/>
                  <a:pt x="17640" y="2116"/>
                </a:cubicBezTo>
                <a:cubicBezTo>
                  <a:pt x="17589" y="2193"/>
                  <a:pt x="17369" y="2124"/>
                  <a:pt x="17309" y="2114"/>
                </a:cubicBezTo>
                <a:cubicBezTo>
                  <a:pt x="17131" y="2085"/>
                  <a:pt x="16946" y="2126"/>
                  <a:pt x="16770" y="2090"/>
                </a:cubicBezTo>
                <a:cubicBezTo>
                  <a:pt x="16661" y="2068"/>
                  <a:pt x="16615" y="1921"/>
                  <a:pt x="16498" y="1897"/>
                </a:cubicBezTo>
                <a:cubicBezTo>
                  <a:pt x="16256" y="1847"/>
                  <a:pt x="15932" y="1733"/>
                  <a:pt x="15687" y="1852"/>
                </a:cubicBezTo>
                <a:cubicBezTo>
                  <a:pt x="15505" y="1940"/>
                  <a:pt x="15223" y="1766"/>
                  <a:pt x="15033" y="1732"/>
                </a:cubicBezTo>
                <a:cubicBezTo>
                  <a:pt x="15028" y="1585"/>
                  <a:pt x="14601" y="1491"/>
                  <a:pt x="14524" y="1604"/>
                </a:cubicBezTo>
                <a:cubicBezTo>
                  <a:pt x="14389" y="1489"/>
                  <a:pt x="14096" y="1512"/>
                  <a:pt x="13941" y="1503"/>
                </a:cubicBezTo>
                <a:lnTo>
                  <a:pt x="13941" y="1502"/>
                </a:lnTo>
                <a:cubicBezTo>
                  <a:pt x="13859" y="1397"/>
                  <a:pt x="13713" y="1363"/>
                  <a:pt x="13601" y="1377"/>
                </a:cubicBezTo>
                <a:cubicBezTo>
                  <a:pt x="13463" y="1395"/>
                  <a:pt x="13552" y="1500"/>
                  <a:pt x="13642" y="1496"/>
                </a:cubicBezTo>
                <a:cubicBezTo>
                  <a:pt x="13538" y="1516"/>
                  <a:pt x="13426" y="1657"/>
                  <a:pt x="13589" y="1732"/>
                </a:cubicBezTo>
                <a:cubicBezTo>
                  <a:pt x="13432" y="1749"/>
                  <a:pt x="13289" y="1736"/>
                  <a:pt x="13132" y="1770"/>
                </a:cubicBezTo>
                <a:cubicBezTo>
                  <a:pt x="13010" y="1796"/>
                  <a:pt x="12688" y="1530"/>
                  <a:pt x="12823" y="1894"/>
                </a:cubicBezTo>
                <a:cubicBezTo>
                  <a:pt x="12699" y="1866"/>
                  <a:pt x="12578" y="1803"/>
                  <a:pt x="12462" y="1744"/>
                </a:cubicBezTo>
                <a:lnTo>
                  <a:pt x="12468" y="1739"/>
                </a:lnTo>
                <a:lnTo>
                  <a:pt x="12445" y="1651"/>
                </a:lnTo>
                <a:cubicBezTo>
                  <a:pt x="12201" y="1356"/>
                  <a:pt x="11570" y="1196"/>
                  <a:pt x="11249" y="1384"/>
                </a:cubicBezTo>
                <a:cubicBezTo>
                  <a:pt x="11292" y="1402"/>
                  <a:pt x="11339" y="1419"/>
                  <a:pt x="11379" y="1446"/>
                </a:cubicBezTo>
                <a:cubicBezTo>
                  <a:pt x="11235" y="1453"/>
                  <a:pt x="11040" y="1498"/>
                  <a:pt x="10902" y="1435"/>
                </a:cubicBezTo>
                <a:cubicBezTo>
                  <a:pt x="10924" y="1410"/>
                  <a:pt x="10943" y="1372"/>
                  <a:pt x="10960" y="1341"/>
                </a:cubicBezTo>
                <a:cubicBezTo>
                  <a:pt x="10707" y="1338"/>
                  <a:pt x="10460" y="1329"/>
                  <a:pt x="10209" y="1352"/>
                </a:cubicBezTo>
                <a:cubicBezTo>
                  <a:pt x="10151" y="1292"/>
                  <a:pt x="10082" y="1254"/>
                  <a:pt x="10017" y="1207"/>
                </a:cubicBezTo>
                <a:cubicBezTo>
                  <a:pt x="10017" y="1207"/>
                  <a:pt x="10014" y="1302"/>
                  <a:pt x="10014" y="1302"/>
                </a:cubicBezTo>
                <a:cubicBezTo>
                  <a:pt x="9917" y="1297"/>
                  <a:pt x="9781" y="1215"/>
                  <a:pt x="9686" y="1274"/>
                </a:cubicBezTo>
                <a:cubicBezTo>
                  <a:pt x="10299" y="771"/>
                  <a:pt x="9202" y="741"/>
                  <a:pt x="8912" y="764"/>
                </a:cubicBezTo>
                <a:cubicBezTo>
                  <a:pt x="8912" y="763"/>
                  <a:pt x="8942" y="682"/>
                  <a:pt x="8942" y="682"/>
                </a:cubicBezTo>
                <a:cubicBezTo>
                  <a:pt x="8857" y="692"/>
                  <a:pt x="8774" y="674"/>
                  <a:pt x="8690" y="667"/>
                </a:cubicBezTo>
                <a:cubicBezTo>
                  <a:pt x="8692" y="666"/>
                  <a:pt x="8711" y="652"/>
                  <a:pt x="8711" y="652"/>
                </a:cubicBezTo>
                <a:lnTo>
                  <a:pt x="8680" y="562"/>
                </a:lnTo>
                <a:cubicBezTo>
                  <a:pt x="8568" y="569"/>
                  <a:pt x="8454" y="542"/>
                  <a:pt x="8339" y="545"/>
                </a:cubicBezTo>
                <a:cubicBezTo>
                  <a:pt x="8372" y="543"/>
                  <a:pt x="8389" y="524"/>
                  <a:pt x="8390" y="487"/>
                </a:cubicBezTo>
                <a:cubicBezTo>
                  <a:pt x="8348" y="373"/>
                  <a:pt x="8029" y="432"/>
                  <a:pt x="7984" y="380"/>
                </a:cubicBezTo>
                <a:cubicBezTo>
                  <a:pt x="7880" y="261"/>
                  <a:pt x="7809" y="457"/>
                  <a:pt x="7733" y="455"/>
                </a:cubicBezTo>
                <a:cubicBezTo>
                  <a:pt x="7767" y="710"/>
                  <a:pt x="8058" y="574"/>
                  <a:pt x="8203" y="565"/>
                </a:cubicBezTo>
                <a:cubicBezTo>
                  <a:pt x="8141" y="586"/>
                  <a:pt x="8043" y="670"/>
                  <a:pt x="8093" y="768"/>
                </a:cubicBezTo>
                <a:cubicBezTo>
                  <a:pt x="8012" y="760"/>
                  <a:pt x="7931" y="780"/>
                  <a:pt x="7859" y="828"/>
                </a:cubicBezTo>
                <a:lnTo>
                  <a:pt x="7899" y="850"/>
                </a:lnTo>
                <a:cubicBezTo>
                  <a:pt x="7761" y="924"/>
                  <a:pt x="7599" y="792"/>
                  <a:pt x="7453" y="841"/>
                </a:cubicBezTo>
                <a:cubicBezTo>
                  <a:pt x="7359" y="872"/>
                  <a:pt x="7267" y="899"/>
                  <a:pt x="7171" y="911"/>
                </a:cubicBezTo>
                <a:cubicBezTo>
                  <a:pt x="6973" y="936"/>
                  <a:pt x="6832" y="1042"/>
                  <a:pt x="6697" y="1218"/>
                </a:cubicBezTo>
                <a:lnTo>
                  <a:pt x="6715" y="1300"/>
                </a:lnTo>
                <a:cubicBezTo>
                  <a:pt x="6595" y="1317"/>
                  <a:pt x="5933" y="1282"/>
                  <a:pt x="6309" y="1601"/>
                </a:cubicBezTo>
                <a:cubicBezTo>
                  <a:pt x="6139" y="1560"/>
                  <a:pt x="5956" y="1546"/>
                  <a:pt x="5807" y="1683"/>
                </a:cubicBezTo>
                <a:cubicBezTo>
                  <a:pt x="5762" y="1559"/>
                  <a:pt x="5703" y="1466"/>
                  <a:pt x="5588" y="1483"/>
                </a:cubicBezTo>
                <a:lnTo>
                  <a:pt x="5593" y="1581"/>
                </a:lnTo>
                <a:lnTo>
                  <a:pt x="5611" y="1582"/>
                </a:lnTo>
                <a:cubicBezTo>
                  <a:pt x="5618" y="1583"/>
                  <a:pt x="5633" y="1606"/>
                  <a:pt x="5635" y="1626"/>
                </a:cubicBezTo>
                <a:cubicBezTo>
                  <a:pt x="5565" y="1686"/>
                  <a:pt x="5488" y="1670"/>
                  <a:pt x="5467" y="1800"/>
                </a:cubicBezTo>
                <a:cubicBezTo>
                  <a:pt x="5452" y="1798"/>
                  <a:pt x="5437" y="1795"/>
                  <a:pt x="5422" y="1791"/>
                </a:cubicBezTo>
                <a:cubicBezTo>
                  <a:pt x="5363" y="1613"/>
                  <a:pt x="5452" y="1463"/>
                  <a:pt x="5208" y="1445"/>
                </a:cubicBezTo>
                <a:cubicBezTo>
                  <a:pt x="5135" y="1440"/>
                  <a:pt x="5060" y="1440"/>
                  <a:pt x="4988" y="1440"/>
                </a:cubicBezTo>
                <a:cubicBezTo>
                  <a:pt x="4835" y="1440"/>
                  <a:pt x="4896" y="1580"/>
                  <a:pt x="4862" y="1697"/>
                </a:cubicBezTo>
                <a:cubicBezTo>
                  <a:pt x="4835" y="1790"/>
                  <a:pt x="4726" y="1733"/>
                  <a:pt x="4708" y="1846"/>
                </a:cubicBezTo>
                <a:cubicBezTo>
                  <a:pt x="4689" y="1970"/>
                  <a:pt x="4799" y="1948"/>
                  <a:pt x="4812" y="1996"/>
                </a:cubicBezTo>
                <a:cubicBezTo>
                  <a:pt x="4844" y="2077"/>
                  <a:pt x="4824" y="2151"/>
                  <a:pt x="4867" y="2245"/>
                </a:cubicBezTo>
                <a:cubicBezTo>
                  <a:pt x="4713" y="2182"/>
                  <a:pt x="4560" y="2145"/>
                  <a:pt x="4400" y="2112"/>
                </a:cubicBezTo>
                <a:cubicBezTo>
                  <a:pt x="4221" y="2086"/>
                  <a:pt x="4015" y="1954"/>
                  <a:pt x="3841" y="1954"/>
                </a:cubicBezTo>
                <a:cubicBezTo>
                  <a:pt x="3573" y="1954"/>
                  <a:pt x="4110" y="2290"/>
                  <a:pt x="4127" y="2309"/>
                </a:cubicBezTo>
                <a:cubicBezTo>
                  <a:pt x="4105" y="2315"/>
                  <a:pt x="4083" y="2320"/>
                  <a:pt x="4060" y="2324"/>
                </a:cubicBezTo>
                <a:lnTo>
                  <a:pt x="4065" y="2298"/>
                </a:lnTo>
                <a:cubicBezTo>
                  <a:pt x="3852" y="2201"/>
                  <a:pt x="3571" y="2399"/>
                  <a:pt x="3372" y="2425"/>
                </a:cubicBezTo>
                <a:cubicBezTo>
                  <a:pt x="3370" y="2381"/>
                  <a:pt x="3421" y="2299"/>
                  <a:pt x="3432" y="2250"/>
                </a:cubicBezTo>
                <a:cubicBezTo>
                  <a:pt x="3242" y="2226"/>
                  <a:pt x="3075" y="2344"/>
                  <a:pt x="2898" y="2413"/>
                </a:cubicBezTo>
                <a:cubicBezTo>
                  <a:pt x="2804" y="2450"/>
                  <a:pt x="2559" y="2500"/>
                  <a:pt x="2574" y="2674"/>
                </a:cubicBezTo>
                <a:cubicBezTo>
                  <a:pt x="2584" y="2801"/>
                  <a:pt x="2315" y="2630"/>
                  <a:pt x="2302" y="2618"/>
                </a:cubicBezTo>
                <a:cubicBezTo>
                  <a:pt x="2377" y="2566"/>
                  <a:pt x="2604" y="2549"/>
                  <a:pt x="2395" y="2412"/>
                </a:cubicBezTo>
                <a:cubicBezTo>
                  <a:pt x="2245" y="2314"/>
                  <a:pt x="2091" y="2321"/>
                  <a:pt x="1929" y="2318"/>
                </a:cubicBezTo>
                <a:cubicBezTo>
                  <a:pt x="1937" y="2433"/>
                  <a:pt x="1993" y="2432"/>
                  <a:pt x="2055" y="2493"/>
                </a:cubicBezTo>
                <a:cubicBezTo>
                  <a:pt x="2046" y="2478"/>
                  <a:pt x="2074" y="2893"/>
                  <a:pt x="2169" y="2758"/>
                </a:cubicBezTo>
                <a:cubicBezTo>
                  <a:pt x="2163" y="2794"/>
                  <a:pt x="2158" y="2830"/>
                  <a:pt x="2156" y="2867"/>
                </a:cubicBezTo>
                <a:cubicBezTo>
                  <a:pt x="1969" y="2739"/>
                  <a:pt x="1862" y="2828"/>
                  <a:pt x="1686" y="2928"/>
                </a:cubicBezTo>
                <a:cubicBezTo>
                  <a:pt x="1500" y="3032"/>
                  <a:pt x="1637" y="3097"/>
                  <a:pt x="1707" y="3188"/>
                </a:cubicBezTo>
                <a:cubicBezTo>
                  <a:pt x="1680" y="3244"/>
                  <a:pt x="1425" y="3107"/>
                  <a:pt x="1395" y="3091"/>
                </a:cubicBezTo>
                <a:cubicBezTo>
                  <a:pt x="1324" y="3053"/>
                  <a:pt x="1217" y="3102"/>
                  <a:pt x="1148" y="3140"/>
                </a:cubicBezTo>
                <a:cubicBezTo>
                  <a:pt x="1225" y="3269"/>
                  <a:pt x="1313" y="3308"/>
                  <a:pt x="1425" y="3357"/>
                </a:cubicBezTo>
                <a:cubicBezTo>
                  <a:pt x="1277" y="3479"/>
                  <a:pt x="1067" y="3145"/>
                  <a:pt x="988" y="3080"/>
                </a:cubicBezTo>
                <a:cubicBezTo>
                  <a:pt x="1015" y="3019"/>
                  <a:pt x="1044" y="2956"/>
                  <a:pt x="990" y="2892"/>
                </a:cubicBezTo>
                <a:cubicBezTo>
                  <a:pt x="1164" y="2934"/>
                  <a:pt x="2149" y="3013"/>
                  <a:pt x="1702" y="2525"/>
                </a:cubicBezTo>
                <a:cubicBezTo>
                  <a:pt x="1515" y="2321"/>
                  <a:pt x="920" y="2139"/>
                  <a:pt x="679" y="2180"/>
                </a:cubicBezTo>
                <a:cubicBezTo>
                  <a:pt x="673" y="2165"/>
                  <a:pt x="662" y="2161"/>
                  <a:pt x="647" y="2169"/>
                </a:cubicBezTo>
                <a:cubicBezTo>
                  <a:pt x="682" y="2169"/>
                  <a:pt x="559" y="2063"/>
                  <a:pt x="524" y="2055"/>
                </a:cubicBezTo>
                <a:cubicBezTo>
                  <a:pt x="469" y="2042"/>
                  <a:pt x="389" y="2064"/>
                  <a:pt x="328" y="2064"/>
                </a:cubicBezTo>
                <a:cubicBezTo>
                  <a:pt x="303" y="2062"/>
                  <a:pt x="285" y="2082"/>
                  <a:pt x="285" y="2118"/>
                </a:cubicBezTo>
                <a:cubicBezTo>
                  <a:pt x="266" y="2111"/>
                  <a:pt x="247" y="2104"/>
                  <a:pt x="228" y="2096"/>
                </a:cubicBezTo>
                <a:lnTo>
                  <a:pt x="222" y="2118"/>
                </a:lnTo>
                <a:lnTo>
                  <a:pt x="216" y="2112"/>
                </a:lnTo>
                <a:cubicBezTo>
                  <a:pt x="127" y="2182"/>
                  <a:pt x="72" y="2289"/>
                  <a:pt x="1" y="2385"/>
                </a:cubicBezTo>
                <a:cubicBezTo>
                  <a:pt x="38" y="2448"/>
                  <a:pt x="247" y="2553"/>
                  <a:pt x="193" y="2625"/>
                </a:cubicBezTo>
                <a:cubicBezTo>
                  <a:pt x="81" y="2777"/>
                  <a:pt x="241" y="2837"/>
                  <a:pt x="293" y="2954"/>
                </a:cubicBezTo>
                <a:cubicBezTo>
                  <a:pt x="170" y="3047"/>
                  <a:pt x="319" y="3299"/>
                  <a:pt x="399" y="3343"/>
                </a:cubicBezTo>
                <a:cubicBezTo>
                  <a:pt x="293" y="3475"/>
                  <a:pt x="513" y="3547"/>
                  <a:pt x="565" y="3597"/>
                </a:cubicBezTo>
                <a:cubicBezTo>
                  <a:pt x="607" y="3637"/>
                  <a:pt x="411" y="3845"/>
                  <a:pt x="390" y="3866"/>
                </a:cubicBezTo>
                <a:cubicBezTo>
                  <a:pt x="245" y="4011"/>
                  <a:pt x="119" y="4126"/>
                  <a:pt x="0" y="4306"/>
                </a:cubicBezTo>
                <a:cubicBezTo>
                  <a:pt x="85" y="4284"/>
                  <a:pt x="190" y="4172"/>
                  <a:pt x="266" y="4167"/>
                </a:cubicBezTo>
                <a:cubicBezTo>
                  <a:pt x="283" y="4197"/>
                  <a:pt x="302" y="4226"/>
                  <a:pt x="323" y="4253"/>
                </a:cubicBezTo>
                <a:cubicBezTo>
                  <a:pt x="222" y="4199"/>
                  <a:pt x="162" y="4293"/>
                  <a:pt x="201" y="4411"/>
                </a:cubicBezTo>
                <a:cubicBezTo>
                  <a:pt x="162" y="4553"/>
                  <a:pt x="82" y="4589"/>
                  <a:pt x="175" y="4758"/>
                </a:cubicBezTo>
                <a:cubicBezTo>
                  <a:pt x="78" y="4850"/>
                  <a:pt x="345" y="5225"/>
                  <a:pt x="406" y="5296"/>
                </a:cubicBezTo>
                <a:cubicBezTo>
                  <a:pt x="430" y="5300"/>
                  <a:pt x="451" y="5290"/>
                  <a:pt x="470" y="5265"/>
                </a:cubicBezTo>
                <a:cubicBezTo>
                  <a:pt x="470" y="5264"/>
                  <a:pt x="471" y="5244"/>
                  <a:pt x="471" y="5244"/>
                </a:cubicBezTo>
                <a:cubicBezTo>
                  <a:pt x="468" y="5227"/>
                  <a:pt x="693" y="5374"/>
                  <a:pt x="723" y="5409"/>
                </a:cubicBezTo>
                <a:cubicBezTo>
                  <a:pt x="683" y="5491"/>
                  <a:pt x="819" y="5677"/>
                  <a:pt x="881" y="5677"/>
                </a:cubicBezTo>
                <a:cubicBezTo>
                  <a:pt x="881" y="5776"/>
                  <a:pt x="983" y="5725"/>
                  <a:pt x="1012" y="5801"/>
                </a:cubicBezTo>
                <a:cubicBezTo>
                  <a:pt x="1013" y="5803"/>
                  <a:pt x="840" y="5849"/>
                  <a:pt x="814" y="5864"/>
                </a:cubicBezTo>
                <a:cubicBezTo>
                  <a:pt x="850" y="5933"/>
                  <a:pt x="902" y="6106"/>
                  <a:pt x="948" y="6152"/>
                </a:cubicBezTo>
                <a:cubicBezTo>
                  <a:pt x="1062" y="6265"/>
                  <a:pt x="1164" y="6069"/>
                  <a:pt x="1293" y="6203"/>
                </a:cubicBezTo>
                <a:cubicBezTo>
                  <a:pt x="1286" y="6211"/>
                  <a:pt x="1265" y="6237"/>
                  <a:pt x="1265" y="6237"/>
                </a:cubicBezTo>
                <a:cubicBezTo>
                  <a:pt x="1317" y="6354"/>
                  <a:pt x="1446" y="6350"/>
                  <a:pt x="1481" y="6450"/>
                </a:cubicBezTo>
                <a:cubicBezTo>
                  <a:pt x="1563" y="6681"/>
                  <a:pt x="1653" y="6696"/>
                  <a:pt x="1848" y="6592"/>
                </a:cubicBezTo>
                <a:cubicBezTo>
                  <a:pt x="1905" y="6655"/>
                  <a:pt x="1926" y="6720"/>
                  <a:pt x="2004" y="6723"/>
                </a:cubicBezTo>
                <a:lnTo>
                  <a:pt x="2009" y="6693"/>
                </a:lnTo>
                <a:cubicBezTo>
                  <a:pt x="2095" y="6686"/>
                  <a:pt x="2174" y="6765"/>
                  <a:pt x="2257" y="6780"/>
                </a:cubicBezTo>
                <a:cubicBezTo>
                  <a:pt x="2237" y="6906"/>
                  <a:pt x="2273" y="6983"/>
                  <a:pt x="2267" y="7093"/>
                </a:cubicBezTo>
                <a:cubicBezTo>
                  <a:pt x="2263" y="7128"/>
                  <a:pt x="2226" y="7132"/>
                  <a:pt x="2204" y="7126"/>
                </a:cubicBezTo>
                <a:lnTo>
                  <a:pt x="2204" y="7098"/>
                </a:lnTo>
                <a:cubicBezTo>
                  <a:pt x="2092" y="7098"/>
                  <a:pt x="1997" y="7275"/>
                  <a:pt x="2085" y="7391"/>
                </a:cubicBezTo>
                <a:cubicBezTo>
                  <a:pt x="2053" y="7403"/>
                  <a:pt x="2020" y="7412"/>
                  <a:pt x="1986" y="7420"/>
                </a:cubicBezTo>
                <a:cubicBezTo>
                  <a:pt x="1976" y="7486"/>
                  <a:pt x="2003" y="7524"/>
                  <a:pt x="2047" y="7561"/>
                </a:cubicBezTo>
                <a:cubicBezTo>
                  <a:pt x="2027" y="7581"/>
                  <a:pt x="2018" y="7606"/>
                  <a:pt x="2021" y="7635"/>
                </a:cubicBezTo>
                <a:cubicBezTo>
                  <a:pt x="2021" y="7661"/>
                  <a:pt x="1989" y="7660"/>
                  <a:pt x="1990" y="7711"/>
                </a:cubicBezTo>
                <a:cubicBezTo>
                  <a:pt x="1945" y="7720"/>
                  <a:pt x="1898" y="7715"/>
                  <a:pt x="1853" y="7703"/>
                </a:cubicBezTo>
                <a:cubicBezTo>
                  <a:pt x="1856" y="7754"/>
                  <a:pt x="1852" y="7802"/>
                  <a:pt x="1841" y="7849"/>
                </a:cubicBezTo>
                <a:cubicBezTo>
                  <a:pt x="2028" y="7973"/>
                  <a:pt x="2205" y="8066"/>
                  <a:pt x="2363" y="8238"/>
                </a:cubicBezTo>
                <a:cubicBezTo>
                  <a:pt x="2296" y="8346"/>
                  <a:pt x="2888" y="8477"/>
                  <a:pt x="2736" y="8789"/>
                </a:cubicBezTo>
                <a:cubicBezTo>
                  <a:pt x="2487" y="8980"/>
                  <a:pt x="2231" y="8785"/>
                  <a:pt x="1999" y="8788"/>
                </a:cubicBezTo>
                <a:cubicBezTo>
                  <a:pt x="1930" y="8781"/>
                  <a:pt x="1954" y="8678"/>
                  <a:pt x="1835" y="8708"/>
                </a:cubicBezTo>
                <a:cubicBezTo>
                  <a:pt x="1704" y="8534"/>
                  <a:pt x="1349" y="8634"/>
                  <a:pt x="1224" y="8736"/>
                </a:cubicBezTo>
                <a:cubicBezTo>
                  <a:pt x="1102" y="8835"/>
                  <a:pt x="682" y="8887"/>
                  <a:pt x="661" y="8607"/>
                </a:cubicBezTo>
                <a:cubicBezTo>
                  <a:pt x="631" y="8603"/>
                  <a:pt x="588" y="8600"/>
                  <a:pt x="561" y="8615"/>
                </a:cubicBezTo>
                <a:cubicBezTo>
                  <a:pt x="559" y="8612"/>
                  <a:pt x="535" y="8572"/>
                  <a:pt x="535" y="8572"/>
                </a:cubicBezTo>
                <a:cubicBezTo>
                  <a:pt x="414" y="8571"/>
                  <a:pt x="318" y="8636"/>
                  <a:pt x="375" y="8778"/>
                </a:cubicBezTo>
                <a:cubicBezTo>
                  <a:pt x="343" y="8806"/>
                  <a:pt x="256" y="9007"/>
                  <a:pt x="329" y="9043"/>
                </a:cubicBezTo>
                <a:cubicBezTo>
                  <a:pt x="249" y="9165"/>
                  <a:pt x="305" y="9330"/>
                  <a:pt x="421" y="9335"/>
                </a:cubicBezTo>
                <a:cubicBezTo>
                  <a:pt x="437" y="9593"/>
                  <a:pt x="540" y="10027"/>
                  <a:pt x="785" y="10022"/>
                </a:cubicBezTo>
                <a:cubicBezTo>
                  <a:pt x="850" y="10027"/>
                  <a:pt x="1167" y="10311"/>
                  <a:pt x="1169" y="10017"/>
                </a:cubicBezTo>
                <a:cubicBezTo>
                  <a:pt x="1171" y="9906"/>
                  <a:pt x="1447" y="10181"/>
                  <a:pt x="1452" y="10184"/>
                </a:cubicBezTo>
                <a:cubicBezTo>
                  <a:pt x="1603" y="10274"/>
                  <a:pt x="1696" y="10029"/>
                  <a:pt x="1800" y="10012"/>
                </a:cubicBezTo>
                <a:cubicBezTo>
                  <a:pt x="1854" y="10012"/>
                  <a:pt x="1899" y="10096"/>
                  <a:pt x="1959" y="10058"/>
                </a:cubicBezTo>
                <a:cubicBezTo>
                  <a:pt x="1947" y="10128"/>
                  <a:pt x="1993" y="10195"/>
                  <a:pt x="1984" y="10276"/>
                </a:cubicBezTo>
                <a:cubicBezTo>
                  <a:pt x="1984" y="10276"/>
                  <a:pt x="2022" y="10292"/>
                  <a:pt x="2025" y="10293"/>
                </a:cubicBezTo>
                <a:cubicBezTo>
                  <a:pt x="2030" y="10351"/>
                  <a:pt x="2017" y="10414"/>
                  <a:pt x="2045" y="10467"/>
                </a:cubicBezTo>
                <a:cubicBezTo>
                  <a:pt x="1964" y="10561"/>
                  <a:pt x="1951" y="10674"/>
                  <a:pt x="1927" y="10801"/>
                </a:cubicBezTo>
                <a:cubicBezTo>
                  <a:pt x="1848" y="10835"/>
                  <a:pt x="1834" y="11184"/>
                  <a:pt x="1763" y="11286"/>
                </a:cubicBezTo>
                <a:cubicBezTo>
                  <a:pt x="1769" y="11302"/>
                  <a:pt x="2052" y="12076"/>
                  <a:pt x="1847" y="12076"/>
                </a:cubicBezTo>
                <a:cubicBezTo>
                  <a:pt x="1847" y="12076"/>
                  <a:pt x="1847" y="12076"/>
                  <a:pt x="1847" y="12076"/>
                </a:cubicBezTo>
                <a:lnTo>
                  <a:pt x="1837" y="12090"/>
                </a:lnTo>
                <a:cubicBezTo>
                  <a:pt x="1850" y="12113"/>
                  <a:pt x="1854" y="12139"/>
                  <a:pt x="1849" y="12168"/>
                </a:cubicBezTo>
                <a:lnTo>
                  <a:pt x="1968" y="12175"/>
                </a:lnTo>
                <a:cubicBezTo>
                  <a:pt x="2045" y="12306"/>
                  <a:pt x="2361" y="12799"/>
                  <a:pt x="2334" y="12928"/>
                </a:cubicBezTo>
                <a:cubicBezTo>
                  <a:pt x="2299" y="13089"/>
                  <a:pt x="2510" y="13140"/>
                  <a:pt x="2556" y="13229"/>
                </a:cubicBezTo>
                <a:cubicBezTo>
                  <a:pt x="2628" y="13365"/>
                  <a:pt x="2637" y="13466"/>
                  <a:pt x="2665" y="13606"/>
                </a:cubicBezTo>
                <a:cubicBezTo>
                  <a:pt x="2622" y="13995"/>
                  <a:pt x="2974" y="14177"/>
                  <a:pt x="3079" y="14465"/>
                </a:cubicBezTo>
                <a:cubicBezTo>
                  <a:pt x="3147" y="14644"/>
                  <a:pt x="3352" y="14818"/>
                  <a:pt x="3369" y="15010"/>
                </a:cubicBezTo>
                <a:cubicBezTo>
                  <a:pt x="3389" y="15237"/>
                  <a:pt x="3410" y="15717"/>
                  <a:pt x="3527" y="15914"/>
                </a:cubicBezTo>
                <a:cubicBezTo>
                  <a:pt x="3685" y="16178"/>
                  <a:pt x="3909" y="15819"/>
                  <a:pt x="4050" y="15819"/>
                </a:cubicBezTo>
                <a:cubicBezTo>
                  <a:pt x="4318" y="15819"/>
                  <a:pt x="4521" y="15540"/>
                  <a:pt x="4746" y="15429"/>
                </a:cubicBezTo>
                <a:cubicBezTo>
                  <a:pt x="4904" y="15350"/>
                  <a:pt x="5142" y="15358"/>
                  <a:pt x="5113" y="15092"/>
                </a:cubicBezTo>
                <a:cubicBezTo>
                  <a:pt x="5108" y="15051"/>
                  <a:pt x="5191" y="15049"/>
                  <a:pt x="5224" y="15056"/>
                </a:cubicBezTo>
                <a:cubicBezTo>
                  <a:pt x="5227" y="15026"/>
                  <a:pt x="5232" y="14996"/>
                  <a:pt x="5238" y="14967"/>
                </a:cubicBezTo>
                <a:cubicBezTo>
                  <a:pt x="5244" y="14974"/>
                  <a:pt x="5256" y="14987"/>
                  <a:pt x="5262" y="14995"/>
                </a:cubicBezTo>
                <a:cubicBezTo>
                  <a:pt x="5385" y="14964"/>
                  <a:pt x="5690" y="14881"/>
                  <a:pt x="5666" y="14697"/>
                </a:cubicBezTo>
                <a:cubicBezTo>
                  <a:pt x="5680" y="14778"/>
                  <a:pt x="5943" y="14440"/>
                  <a:pt x="5924" y="14454"/>
                </a:cubicBezTo>
                <a:cubicBezTo>
                  <a:pt x="5959" y="14436"/>
                  <a:pt x="6024" y="14445"/>
                  <a:pt x="6061" y="14446"/>
                </a:cubicBezTo>
                <a:lnTo>
                  <a:pt x="6064" y="14398"/>
                </a:lnTo>
                <a:lnTo>
                  <a:pt x="6088" y="14378"/>
                </a:lnTo>
                <a:cubicBezTo>
                  <a:pt x="6071" y="14281"/>
                  <a:pt x="6052" y="14106"/>
                  <a:pt x="6092" y="14014"/>
                </a:cubicBezTo>
                <a:cubicBezTo>
                  <a:pt x="6217" y="14121"/>
                  <a:pt x="6399" y="13516"/>
                  <a:pt x="6416" y="13402"/>
                </a:cubicBezTo>
                <a:cubicBezTo>
                  <a:pt x="6337" y="13408"/>
                  <a:pt x="6330" y="13381"/>
                  <a:pt x="6268" y="13333"/>
                </a:cubicBezTo>
                <a:cubicBezTo>
                  <a:pt x="6116" y="13110"/>
                  <a:pt x="6087" y="13191"/>
                  <a:pt x="5900" y="13054"/>
                </a:cubicBezTo>
                <a:cubicBezTo>
                  <a:pt x="5695" y="12901"/>
                  <a:pt x="5769" y="12651"/>
                  <a:pt x="5663" y="12468"/>
                </a:cubicBezTo>
                <a:cubicBezTo>
                  <a:pt x="5681" y="12448"/>
                  <a:pt x="5685" y="12420"/>
                  <a:pt x="5677" y="12383"/>
                </a:cubicBezTo>
                <a:cubicBezTo>
                  <a:pt x="5773" y="12362"/>
                  <a:pt x="5783" y="12641"/>
                  <a:pt x="5830" y="12702"/>
                </a:cubicBezTo>
                <a:cubicBezTo>
                  <a:pt x="5907" y="12800"/>
                  <a:pt x="6096" y="12798"/>
                  <a:pt x="6204" y="12813"/>
                </a:cubicBezTo>
                <a:cubicBezTo>
                  <a:pt x="6343" y="12843"/>
                  <a:pt x="6560" y="12984"/>
                  <a:pt x="6684" y="12921"/>
                </a:cubicBezTo>
                <a:cubicBezTo>
                  <a:pt x="6904" y="12809"/>
                  <a:pt x="7142" y="12917"/>
                  <a:pt x="7377" y="12831"/>
                </a:cubicBezTo>
                <a:cubicBezTo>
                  <a:pt x="7381" y="12857"/>
                  <a:pt x="7392" y="12874"/>
                  <a:pt x="7409" y="12884"/>
                </a:cubicBezTo>
                <a:cubicBezTo>
                  <a:pt x="7402" y="12977"/>
                  <a:pt x="7445" y="12999"/>
                  <a:pt x="7507" y="12996"/>
                </a:cubicBezTo>
                <a:cubicBezTo>
                  <a:pt x="7525" y="13107"/>
                  <a:pt x="7595" y="13302"/>
                  <a:pt x="7708" y="13243"/>
                </a:cubicBezTo>
                <a:cubicBezTo>
                  <a:pt x="7799" y="13358"/>
                  <a:pt x="7948" y="13516"/>
                  <a:pt x="8082" y="13456"/>
                </a:cubicBezTo>
                <a:cubicBezTo>
                  <a:pt x="8040" y="13536"/>
                  <a:pt x="7899" y="13395"/>
                  <a:pt x="7863" y="13512"/>
                </a:cubicBezTo>
                <a:cubicBezTo>
                  <a:pt x="7838" y="13591"/>
                  <a:pt x="7985" y="13734"/>
                  <a:pt x="8024" y="13785"/>
                </a:cubicBezTo>
                <a:cubicBezTo>
                  <a:pt x="8174" y="13978"/>
                  <a:pt x="8328" y="14099"/>
                  <a:pt x="8506" y="13859"/>
                </a:cubicBezTo>
                <a:cubicBezTo>
                  <a:pt x="8506" y="13859"/>
                  <a:pt x="8511" y="13822"/>
                  <a:pt x="8511" y="13821"/>
                </a:cubicBezTo>
                <a:cubicBezTo>
                  <a:pt x="8597" y="14372"/>
                  <a:pt x="8658" y="15060"/>
                  <a:pt x="8944" y="15536"/>
                </a:cubicBezTo>
                <a:cubicBezTo>
                  <a:pt x="9051" y="15713"/>
                  <a:pt x="9457" y="17441"/>
                  <a:pt x="9713" y="17105"/>
                </a:cubicBezTo>
                <a:cubicBezTo>
                  <a:pt x="9784" y="17012"/>
                  <a:pt x="9781" y="16935"/>
                  <a:pt x="9870" y="16876"/>
                </a:cubicBezTo>
                <a:cubicBezTo>
                  <a:pt x="9961" y="16816"/>
                  <a:pt x="9845" y="16697"/>
                  <a:pt x="9968" y="16619"/>
                </a:cubicBezTo>
                <a:cubicBezTo>
                  <a:pt x="9997" y="16525"/>
                  <a:pt x="10045" y="16545"/>
                  <a:pt x="10043" y="16402"/>
                </a:cubicBezTo>
                <a:cubicBezTo>
                  <a:pt x="10042" y="16315"/>
                  <a:pt x="9996" y="16229"/>
                  <a:pt x="10027" y="16148"/>
                </a:cubicBezTo>
                <a:cubicBezTo>
                  <a:pt x="10149" y="15836"/>
                  <a:pt x="9994" y="15606"/>
                  <a:pt x="10014" y="15300"/>
                </a:cubicBezTo>
                <a:cubicBezTo>
                  <a:pt x="10017" y="15254"/>
                  <a:pt x="10218" y="15132"/>
                  <a:pt x="10207" y="15132"/>
                </a:cubicBezTo>
                <a:cubicBezTo>
                  <a:pt x="10321" y="15132"/>
                  <a:pt x="10494" y="14748"/>
                  <a:pt x="10602" y="14634"/>
                </a:cubicBezTo>
                <a:cubicBezTo>
                  <a:pt x="10691" y="14538"/>
                  <a:pt x="10737" y="14284"/>
                  <a:pt x="10862" y="14259"/>
                </a:cubicBezTo>
                <a:cubicBezTo>
                  <a:pt x="10992" y="14233"/>
                  <a:pt x="11028" y="14088"/>
                  <a:pt x="11120" y="13995"/>
                </a:cubicBezTo>
                <a:cubicBezTo>
                  <a:pt x="10889" y="13710"/>
                  <a:pt x="11322" y="13817"/>
                  <a:pt x="11401" y="13792"/>
                </a:cubicBezTo>
                <a:lnTo>
                  <a:pt x="11405" y="13809"/>
                </a:lnTo>
                <a:cubicBezTo>
                  <a:pt x="11513" y="13796"/>
                  <a:pt x="11840" y="13734"/>
                  <a:pt x="11758" y="13509"/>
                </a:cubicBezTo>
                <a:cubicBezTo>
                  <a:pt x="11915" y="13567"/>
                  <a:pt x="11804" y="13766"/>
                  <a:pt x="11804" y="13858"/>
                </a:cubicBezTo>
                <a:cubicBezTo>
                  <a:pt x="11855" y="13932"/>
                  <a:pt x="11916" y="14007"/>
                  <a:pt x="11963" y="14088"/>
                </a:cubicBezTo>
                <a:cubicBezTo>
                  <a:pt x="12025" y="14193"/>
                  <a:pt x="12122" y="14206"/>
                  <a:pt x="12170" y="14271"/>
                </a:cubicBezTo>
                <a:cubicBezTo>
                  <a:pt x="12116" y="14362"/>
                  <a:pt x="12121" y="14561"/>
                  <a:pt x="12259" y="14543"/>
                </a:cubicBezTo>
                <a:lnTo>
                  <a:pt x="12265" y="14517"/>
                </a:lnTo>
                <a:cubicBezTo>
                  <a:pt x="12405" y="14547"/>
                  <a:pt x="12309" y="15318"/>
                  <a:pt x="12423" y="15210"/>
                </a:cubicBezTo>
                <a:cubicBezTo>
                  <a:pt x="12494" y="15441"/>
                  <a:pt x="12802" y="15118"/>
                  <a:pt x="12844" y="14997"/>
                </a:cubicBezTo>
                <a:cubicBezTo>
                  <a:pt x="12856" y="15037"/>
                  <a:pt x="12878" y="15060"/>
                  <a:pt x="12911" y="15067"/>
                </a:cubicBezTo>
                <a:cubicBezTo>
                  <a:pt x="12902" y="15223"/>
                  <a:pt x="13012" y="15781"/>
                  <a:pt x="13143" y="15859"/>
                </a:cubicBezTo>
                <a:lnTo>
                  <a:pt x="13144" y="15854"/>
                </a:lnTo>
                <a:cubicBezTo>
                  <a:pt x="13197" y="16052"/>
                  <a:pt x="13142" y="16636"/>
                  <a:pt x="13250" y="16730"/>
                </a:cubicBezTo>
                <a:cubicBezTo>
                  <a:pt x="13233" y="16829"/>
                  <a:pt x="13157" y="17177"/>
                  <a:pt x="13261" y="17253"/>
                </a:cubicBezTo>
                <a:cubicBezTo>
                  <a:pt x="13268" y="17259"/>
                  <a:pt x="13275" y="17264"/>
                  <a:pt x="13282" y="17267"/>
                </a:cubicBezTo>
                <a:cubicBezTo>
                  <a:pt x="13318" y="17267"/>
                  <a:pt x="13328" y="17221"/>
                  <a:pt x="13335" y="17183"/>
                </a:cubicBezTo>
                <a:cubicBezTo>
                  <a:pt x="13489" y="17447"/>
                  <a:pt x="13664" y="17696"/>
                  <a:pt x="13664" y="18046"/>
                </a:cubicBezTo>
                <a:cubicBezTo>
                  <a:pt x="13665" y="18236"/>
                  <a:pt x="13986" y="18792"/>
                  <a:pt x="14143" y="18792"/>
                </a:cubicBezTo>
                <a:lnTo>
                  <a:pt x="14108" y="18792"/>
                </a:lnTo>
                <a:lnTo>
                  <a:pt x="14340" y="18993"/>
                </a:lnTo>
                <a:cubicBezTo>
                  <a:pt x="14381" y="18801"/>
                  <a:pt x="14438" y="18554"/>
                  <a:pt x="14266" y="18407"/>
                </a:cubicBezTo>
                <a:cubicBezTo>
                  <a:pt x="14222" y="18370"/>
                  <a:pt x="14205" y="18151"/>
                  <a:pt x="14226" y="18088"/>
                </a:cubicBezTo>
                <a:cubicBezTo>
                  <a:pt x="14290" y="17896"/>
                  <a:pt x="14071" y="17539"/>
                  <a:pt x="13928" y="17499"/>
                </a:cubicBezTo>
                <a:cubicBezTo>
                  <a:pt x="13881" y="17415"/>
                  <a:pt x="13661" y="17373"/>
                  <a:pt x="13645" y="17259"/>
                </a:cubicBezTo>
                <a:cubicBezTo>
                  <a:pt x="13745" y="17168"/>
                  <a:pt x="13574" y="16889"/>
                  <a:pt x="13559" y="16792"/>
                </a:cubicBezTo>
                <a:cubicBezTo>
                  <a:pt x="13529" y="16788"/>
                  <a:pt x="13501" y="16791"/>
                  <a:pt x="13472" y="16803"/>
                </a:cubicBezTo>
                <a:cubicBezTo>
                  <a:pt x="13429" y="16495"/>
                  <a:pt x="13632" y="16145"/>
                  <a:pt x="13549" y="15846"/>
                </a:cubicBezTo>
                <a:cubicBezTo>
                  <a:pt x="13573" y="15845"/>
                  <a:pt x="13595" y="15843"/>
                  <a:pt x="13619" y="15840"/>
                </a:cubicBezTo>
                <a:cubicBezTo>
                  <a:pt x="13609" y="16099"/>
                  <a:pt x="13684" y="15951"/>
                  <a:pt x="13779" y="16047"/>
                </a:cubicBezTo>
                <a:cubicBezTo>
                  <a:pt x="13864" y="16023"/>
                  <a:pt x="13870" y="16267"/>
                  <a:pt x="13976" y="16189"/>
                </a:cubicBezTo>
                <a:cubicBezTo>
                  <a:pt x="14020" y="16272"/>
                  <a:pt x="14042" y="16563"/>
                  <a:pt x="14148" y="16421"/>
                </a:cubicBezTo>
                <a:cubicBezTo>
                  <a:pt x="14160" y="16430"/>
                  <a:pt x="14169" y="16479"/>
                  <a:pt x="14172" y="16497"/>
                </a:cubicBezTo>
                <a:cubicBezTo>
                  <a:pt x="14248" y="16535"/>
                  <a:pt x="14324" y="16665"/>
                  <a:pt x="14393" y="16675"/>
                </a:cubicBezTo>
                <a:cubicBezTo>
                  <a:pt x="14349" y="16802"/>
                  <a:pt x="14378" y="16936"/>
                  <a:pt x="14328" y="17065"/>
                </a:cubicBezTo>
                <a:cubicBezTo>
                  <a:pt x="14423" y="17103"/>
                  <a:pt x="14649" y="16942"/>
                  <a:pt x="14681" y="16817"/>
                </a:cubicBezTo>
                <a:cubicBezTo>
                  <a:pt x="14747" y="16823"/>
                  <a:pt x="14771" y="16679"/>
                  <a:pt x="14777" y="16616"/>
                </a:cubicBezTo>
                <a:lnTo>
                  <a:pt x="14795" y="16636"/>
                </a:lnTo>
                <a:cubicBezTo>
                  <a:pt x="14920" y="16540"/>
                  <a:pt x="15138" y="16456"/>
                  <a:pt x="15162" y="16247"/>
                </a:cubicBezTo>
                <a:cubicBezTo>
                  <a:pt x="15186" y="16037"/>
                  <a:pt x="15149" y="15872"/>
                  <a:pt x="15136" y="15668"/>
                </a:cubicBezTo>
                <a:cubicBezTo>
                  <a:pt x="15108" y="15228"/>
                  <a:pt x="14762" y="15014"/>
                  <a:pt x="14564" y="14711"/>
                </a:cubicBezTo>
                <a:cubicBezTo>
                  <a:pt x="14528" y="14587"/>
                  <a:pt x="14270" y="14343"/>
                  <a:pt x="14428" y="14189"/>
                </a:cubicBezTo>
                <a:cubicBezTo>
                  <a:pt x="14501" y="14117"/>
                  <a:pt x="14517" y="14012"/>
                  <a:pt x="14591" y="13938"/>
                </a:cubicBezTo>
                <a:cubicBezTo>
                  <a:pt x="14638" y="13892"/>
                  <a:pt x="14715" y="13816"/>
                  <a:pt x="14743" y="13760"/>
                </a:cubicBezTo>
                <a:cubicBezTo>
                  <a:pt x="14780" y="13785"/>
                  <a:pt x="14880" y="13924"/>
                  <a:pt x="14917" y="13797"/>
                </a:cubicBezTo>
                <a:cubicBezTo>
                  <a:pt x="14919" y="13798"/>
                  <a:pt x="14921" y="13800"/>
                  <a:pt x="14924" y="13802"/>
                </a:cubicBezTo>
                <a:cubicBezTo>
                  <a:pt x="14874" y="13903"/>
                  <a:pt x="14944" y="14050"/>
                  <a:pt x="15003" y="14121"/>
                </a:cubicBezTo>
                <a:cubicBezTo>
                  <a:pt x="14696" y="14139"/>
                  <a:pt x="14934" y="14721"/>
                  <a:pt x="15063" y="14532"/>
                </a:cubicBezTo>
                <a:cubicBezTo>
                  <a:pt x="15168" y="14522"/>
                  <a:pt x="15172" y="14273"/>
                  <a:pt x="15207" y="14188"/>
                </a:cubicBezTo>
                <a:cubicBezTo>
                  <a:pt x="15207" y="14093"/>
                  <a:pt x="15157" y="14104"/>
                  <a:pt x="15102" y="14115"/>
                </a:cubicBezTo>
                <a:cubicBezTo>
                  <a:pt x="15199" y="14030"/>
                  <a:pt x="15118" y="14016"/>
                  <a:pt x="15104" y="13913"/>
                </a:cubicBezTo>
                <a:cubicBezTo>
                  <a:pt x="15092" y="13820"/>
                  <a:pt x="15241" y="13850"/>
                  <a:pt x="15281" y="13822"/>
                </a:cubicBezTo>
                <a:cubicBezTo>
                  <a:pt x="15359" y="13767"/>
                  <a:pt x="15439" y="13745"/>
                  <a:pt x="15523" y="13688"/>
                </a:cubicBezTo>
                <a:cubicBezTo>
                  <a:pt x="15526" y="13681"/>
                  <a:pt x="15528" y="13675"/>
                  <a:pt x="15529" y="13668"/>
                </a:cubicBezTo>
                <a:cubicBezTo>
                  <a:pt x="15564" y="13634"/>
                  <a:pt x="15623" y="13651"/>
                  <a:pt x="15631" y="13574"/>
                </a:cubicBezTo>
                <a:cubicBezTo>
                  <a:pt x="15690" y="13627"/>
                  <a:pt x="16074" y="13471"/>
                  <a:pt x="16095" y="13390"/>
                </a:cubicBezTo>
                <a:cubicBezTo>
                  <a:pt x="16114" y="13308"/>
                  <a:pt x="16263" y="13203"/>
                  <a:pt x="16314" y="13153"/>
                </a:cubicBezTo>
                <a:cubicBezTo>
                  <a:pt x="16369" y="13097"/>
                  <a:pt x="16451" y="12820"/>
                  <a:pt x="16493" y="12794"/>
                </a:cubicBezTo>
                <a:lnTo>
                  <a:pt x="16510" y="12781"/>
                </a:lnTo>
                <a:cubicBezTo>
                  <a:pt x="16523" y="12573"/>
                  <a:pt x="16584" y="12331"/>
                  <a:pt x="16643" y="12135"/>
                </a:cubicBezTo>
                <a:cubicBezTo>
                  <a:pt x="16777" y="12226"/>
                  <a:pt x="16741" y="11976"/>
                  <a:pt x="16718" y="11897"/>
                </a:cubicBezTo>
                <a:lnTo>
                  <a:pt x="16759" y="11906"/>
                </a:lnTo>
                <a:cubicBezTo>
                  <a:pt x="16726" y="11747"/>
                  <a:pt x="16728" y="11491"/>
                  <a:pt x="16531" y="11506"/>
                </a:cubicBezTo>
                <a:cubicBezTo>
                  <a:pt x="16589" y="11423"/>
                  <a:pt x="16734" y="11436"/>
                  <a:pt x="16572" y="11272"/>
                </a:cubicBezTo>
                <a:lnTo>
                  <a:pt x="16584" y="11278"/>
                </a:lnTo>
                <a:cubicBezTo>
                  <a:pt x="16598" y="11049"/>
                  <a:pt x="16383" y="11061"/>
                  <a:pt x="16346" y="10916"/>
                </a:cubicBezTo>
                <a:cubicBezTo>
                  <a:pt x="16216" y="10747"/>
                  <a:pt x="16131" y="10449"/>
                  <a:pt x="15922" y="10393"/>
                </a:cubicBezTo>
                <a:cubicBezTo>
                  <a:pt x="15951" y="10281"/>
                  <a:pt x="15996" y="10050"/>
                  <a:pt x="16094" y="10009"/>
                </a:cubicBezTo>
                <a:cubicBezTo>
                  <a:pt x="16162" y="9981"/>
                  <a:pt x="16172" y="9976"/>
                  <a:pt x="16241" y="9976"/>
                </a:cubicBezTo>
                <a:cubicBezTo>
                  <a:pt x="16389" y="9976"/>
                  <a:pt x="16256" y="9717"/>
                  <a:pt x="16138" y="9717"/>
                </a:cubicBezTo>
                <a:cubicBezTo>
                  <a:pt x="16041" y="9717"/>
                  <a:pt x="15947" y="9596"/>
                  <a:pt x="15855" y="9645"/>
                </a:cubicBezTo>
                <a:cubicBezTo>
                  <a:pt x="15815" y="9666"/>
                  <a:pt x="15657" y="9959"/>
                  <a:pt x="15665" y="9700"/>
                </a:cubicBezTo>
                <a:cubicBezTo>
                  <a:pt x="15671" y="9442"/>
                  <a:pt x="15348" y="9696"/>
                  <a:pt x="15343" y="9394"/>
                </a:cubicBezTo>
                <a:cubicBezTo>
                  <a:pt x="15385" y="9432"/>
                  <a:pt x="15449" y="9421"/>
                  <a:pt x="15498" y="9408"/>
                </a:cubicBezTo>
                <a:cubicBezTo>
                  <a:pt x="15515" y="9403"/>
                  <a:pt x="15696" y="9022"/>
                  <a:pt x="15715" y="8978"/>
                </a:cubicBezTo>
                <a:cubicBezTo>
                  <a:pt x="15802" y="8780"/>
                  <a:pt x="15869" y="9340"/>
                  <a:pt x="15873" y="9343"/>
                </a:cubicBezTo>
                <a:cubicBezTo>
                  <a:pt x="15724" y="9412"/>
                  <a:pt x="15962" y="9649"/>
                  <a:pt x="16042" y="9398"/>
                </a:cubicBezTo>
                <a:cubicBezTo>
                  <a:pt x="16080" y="9281"/>
                  <a:pt x="16134" y="9226"/>
                  <a:pt x="16255" y="9232"/>
                </a:cubicBezTo>
                <a:cubicBezTo>
                  <a:pt x="16563" y="9232"/>
                  <a:pt x="16381" y="9707"/>
                  <a:pt x="16600" y="9725"/>
                </a:cubicBezTo>
                <a:cubicBezTo>
                  <a:pt x="16602" y="9756"/>
                  <a:pt x="16619" y="9789"/>
                  <a:pt x="16637" y="9811"/>
                </a:cubicBezTo>
                <a:cubicBezTo>
                  <a:pt x="16663" y="9798"/>
                  <a:pt x="16698" y="9771"/>
                  <a:pt x="16709" y="9740"/>
                </a:cubicBezTo>
                <a:cubicBezTo>
                  <a:pt x="16725" y="9749"/>
                  <a:pt x="16741" y="9758"/>
                  <a:pt x="16757" y="9767"/>
                </a:cubicBezTo>
                <a:cubicBezTo>
                  <a:pt x="16769" y="9767"/>
                  <a:pt x="16778" y="9762"/>
                  <a:pt x="16785" y="9756"/>
                </a:cubicBezTo>
                <a:cubicBezTo>
                  <a:pt x="16797" y="9780"/>
                  <a:pt x="16820" y="9802"/>
                  <a:pt x="16840" y="9817"/>
                </a:cubicBezTo>
                <a:cubicBezTo>
                  <a:pt x="16852" y="9804"/>
                  <a:pt x="16864" y="9788"/>
                  <a:pt x="16873" y="9771"/>
                </a:cubicBezTo>
                <a:cubicBezTo>
                  <a:pt x="16891" y="9805"/>
                  <a:pt x="16902" y="9828"/>
                  <a:pt x="16908" y="9843"/>
                </a:cubicBezTo>
                <a:cubicBezTo>
                  <a:pt x="16847" y="9895"/>
                  <a:pt x="17004" y="10307"/>
                  <a:pt x="17021" y="10410"/>
                </a:cubicBezTo>
                <a:cubicBezTo>
                  <a:pt x="17070" y="10691"/>
                  <a:pt x="17304" y="10518"/>
                  <a:pt x="17449" y="10518"/>
                </a:cubicBezTo>
                <a:cubicBezTo>
                  <a:pt x="17808" y="10215"/>
                  <a:pt x="17261" y="9613"/>
                  <a:pt x="17080" y="9402"/>
                </a:cubicBezTo>
                <a:lnTo>
                  <a:pt x="17048" y="9438"/>
                </a:lnTo>
                <a:cubicBezTo>
                  <a:pt x="16837" y="9231"/>
                  <a:pt x="16887" y="9348"/>
                  <a:pt x="17005" y="9091"/>
                </a:cubicBezTo>
                <a:cubicBezTo>
                  <a:pt x="17099" y="8895"/>
                  <a:pt x="16986" y="8839"/>
                  <a:pt x="17044" y="8633"/>
                </a:cubicBezTo>
                <a:cubicBezTo>
                  <a:pt x="17065" y="8626"/>
                  <a:pt x="17115" y="8634"/>
                  <a:pt x="17137" y="8636"/>
                </a:cubicBezTo>
                <a:cubicBezTo>
                  <a:pt x="17110" y="8586"/>
                  <a:pt x="17077" y="8532"/>
                  <a:pt x="17040" y="8493"/>
                </a:cubicBezTo>
                <a:cubicBezTo>
                  <a:pt x="17041" y="8492"/>
                  <a:pt x="17041" y="8490"/>
                  <a:pt x="17042" y="8488"/>
                </a:cubicBezTo>
                <a:cubicBezTo>
                  <a:pt x="17064" y="8487"/>
                  <a:pt x="17086" y="8479"/>
                  <a:pt x="17106" y="8468"/>
                </a:cubicBezTo>
                <a:cubicBezTo>
                  <a:pt x="17135" y="8432"/>
                  <a:pt x="17150" y="8393"/>
                  <a:pt x="17159" y="8342"/>
                </a:cubicBezTo>
                <a:cubicBezTo>
                  <a:pt x="17315" y="8418"/>
                  <a:pt x="17705" y="8619"/>
                  <a:pt x="17671" y="8117"/>
                </a:cubicBezTo>
                <a:cubicBezTo>
                  <a:pt x="17658" y="7925"/>
                  <a:pt x="17808" y="7735"/>
                  <a:pt x="17792" y="7535"/>
                </a:cubicBezTo>
                <a:cubicBezTo>
                  <a:pt x="17781" y="7389"/>
                  <a:pt x="17861" y="7091"/>
                  <a:pt x="17823" y="6968"/>
                </a:cubicBezTo>
                <a:cubicBezTo>
                  <a:pt x="17754" y="6743"/>
                  <a:pt x="17595" y="6575"/>
                  <a:pt x="17533" y="6355"/>
                </a:cubicBezTo>
                <a:cubicBezTo>
                  <a:pt x="17482" y="6176"/>
                  <a:pt x="17477" y="6076"/>
                  <a:pt x="17371" y="5930"/>
                </a:cubicBezTo>
                <a:cubicBezTo>
                  <a:pt x="17206" y="5696"/>
                  <a:pt x="16964" y="5566"/>
                  <a:pt x="16701" y="5550"/>
                </a:cubicBezTo>
                <a:lnTo>
                  <a:pt x="16702" y="5599"/>
                </a:lnTo>
                <a:lnTo>
                  <a:pt x="16682" y="5620"/>
                </a:lnTo>
                <a:cubicBezTo>
                  <a:pt x="16715" y="5661"/>
                  <a:pt x="16696" y="5689"/>
                  <a:pt x="16705" y="5735"/>
                </a:cubicBezTo>
                <a:cubicBezTo>
                  <a:pt x="16705" y="5735"/>
                  <a:pt x="16701" y="5738"/>
                  <a:pt x="16686" y="5738"/>
                </a:cubicBezTo>
                <a:cubicBezTo>
                  <a:pt x="16699" y="5604"/>
                  <a:pt x="16597" y="5649"/>
                  <a:pt x="16543" y="5672"/>
                </a:cubicBezTo>
                <a:cubicBezTo>
                  <a:pt x="16464" y="5655"/>
                  <a:pt x="16474" y="5478"/>
                  <a:pt x="16362" y="5478"/>
                </a:cubicBezTo>
                <a:cubicBezTo>
                  <a:pt x="16292" y="5478"/>
                  <a:pt x="16248" y="5504"/>
                  <a:pt x="16175" y="5453"/>
                </a:cubicBezTo>
                <a:cubicBezTo>
                  <a:pt x="16188" y="5307"/>
                  <a:pt x="16331" y="5234"/>
                  <a:pt x="16320" y="5059"/>
                </a:cubicBezTo>
                <a:cubicBezTo>
                  <a:pt x="16316" y="4984"/>
                  <a:pt x="16399" y="4871"/>
                  <a:pt x="16438" y="4830"/>
                </a:cubicBezTo>
                <a:cubicBezTo>
                  <a:pt x="16438" y="4780"/>
                  <a:pt x="16419" y="4738"/>
                  <a:pt x="16403" y="4694"/>
                </a:cubicBezTo>
                <a:cubicBezTo>
                  <a:pt x="16485" y="4410"/>
                  <a:pt x="16622" y="4513"/>
                  <a:pt x="16822" y="4502"/>
                </a:cubicBezTo>
                <a:cubicBezTo>
                  <a:pt x="17017" y="4491"/>
                  <a:pt x="17229" y="4512"/>
                  <a:pt x="17432" y="4486"/>
                </a:cubicBezTo>
                <a:cubicBezTo>
                  <a:pt x="17432" y="4486"/>
                  <a:pt x="17380" y="4399"/>
                  <a:pt x="17380" y="4399"/>
                </a:cubicBezTo>
                <a:cubicBezTo>
                  <a:pt x="17472" y="4395"/>
                  <a:pt x="17591" y="4417"/>
                  <a:pt x="17675" y="4457"/>
                </a:cubicBezTo>
                <a:lnTo>
                  <a:pt x="17587" y="4479"/>
                </a:lnTo>
                <a:cubicBezTo>
                  <a:pt x="17820" y="4694"/>
                  <a:pt x="18012" y="4482"/>
                  <a:pt x="18255" y="4567"/>
                </a:cubicBezTo>
                <a:lnTo>
                  <a:pt x="18310" y="4498"/>
                </a:lnTo>
                <a:cubicBezTo>
                  <a:pt x="18234" y="4374"/>
                  <a:pt x="18125" y="4427"/>
                  <a:pt x="18045" y="4339"/>
                </a:cubicBezTo>
                <a:cubicBezTo>
                  <a:pt x="18017" y="4297"/>
                  <a:pt x="18066" y="4003"/>
                  <a:pt x="18073" y="3947"/>
                </a:cubicBezTo>
                <a:cubicBezTo>
                  <a:pt x="18187" y="3913"/>
                  <a:pt x="18309" y="3913"/>
                  <a:pt x="18421" y="3949"/>
                </a:cubicBezTo>
                <a:cubicBezTo>
                  <a:pt x="18458" y="3949"/>
                  <a:pt x="18515" y="4111"/>
                  <a:pt x="18527" y="4157"/>
                </a:cubicBezTo>
                <a:cubicBezTo>
                  <a:pt x="18550" y="4152"/>
                  <a:pt x="18576" y="4143"/>
                  <a:pt x="18595" y="4129"/>
                </a:cubicBezTo>
                <a:cubicBezTo>
                  <a:pt x="18617" y="4170"/>
                  <a:pt x="18639" y="4210"/>
                  <a:pt x="18664" y="4248"/>
                </a:cubicBezTo>
                <a:cubicBezTo>
                  <a:pt x="18693" y="4222"/>
                  <a:pt x="18724" y="4201"/>
                  <a:pt x="18757" y="4186"/>
                </a:cubicBezTo>
                <a:cubicBezTo>
                  <a:pt x="18758" y="4038"/>
                  <a:pt x="18825" y="3956"/>
                  <a:pt x="18932" y="4040"/>
                </a:cubicBezTo>
                <a:cubicBezTo>
                  <a:pt x="18932" y="4003"/>
                  <a:pt x="18933" y="3962"/>
                  <a:pt x="18927" y="3925"/>
                </a:cubicBezTo>
                <a:cubicBezTo>
                  <a:pt x="18949" y="3962"/>
                  <a:pt x="18974" y="4040"/>
                  <a:pt x="19016" y="4044"/>
                </a:cubicBezTo>
                <a:cubicBezTo>
                  <a:pt x="19020" y="4065"/>
                  <a:pt x="19027" y="4085"/>
                  <a:pt x="19036" y="4104"/>
                </a:cubicBezTo>
                <a:cubicBezTo>
                  <a:pt x="18991" y="4134"/>
                  <a:pt x="18948" y="4163"/>
                  <a:pt x="18913" y="4209"/>
                </a:cubicBezTo>
                <a:lnTo>
                  <a:pt x="18933" y="4227"/>
                </a:lnTo>
                <a:lnTo>
                  <a:pt x="18922" y="4242"/>
                </a:lnTo>
                <a:cubicBezTo>
                  <a:pt x="18933" y="4251"/>
                  <a:pt x="18941" y="4262"/>
                  <a:pt x="18947" y="4276"/>
                </a:cubicBezTo>
                <a:cubicBezTo>
                  <a:pt x="18922" y="4461"/>
                  <a:pt x="18945" y="4782"/>
                  <a:pt x="18746" y="4754"/>
                </a:cubicBezTo>
                <a:cubicBezTo>
                  <a:pt x="18747" y="4788"/>
                  <a:pt x="18744" y="4821"/>
                  <a:pt x="18739" y="4854"/>
                </a:cubicBezTo>
                <a:cubicBezTo>
                  <a:pt x="18836" y="5008"/>
                  <a:pt x="18864" y="5224"/>
                  <a:pt x="18983" y="5396"/>
                </a:cubicBezTo>
                <a:cubicBezTo>
                  <a:pt x="19126" y="5602"/>
                  <a:pt x="19308" y="5753"/>
                  <a:pt x="19457" y="5949"/>
                </a:cubicBezTo>
                <a:cubicBezTo>
                  <a:pt x="19532" y="6048"/>
                  <a:pt x="19836" y="6469"/>
                  <a:pt x="19960" y="6469"/>
                </a:cubicBezTo>
                <a:cubicBezTo>
                  <a:pt x="20212" y="6469"/>
                  <a:pt x="19956" y="6018"/>
                  <a:pt x="19950" y="5979"/>
                </a:cubicBezTo>
                <a:cubicBezTo>
                  <a:pt x="19977" y="5936"/>
                  <a:pt x="20168" y="5982"/>
                  <a:pt x="20211" y="5985"/>
                </a:cubicBezTo>
                <a:cubicBezTo>
                  <a:pt x="20174" y="5942"/>
                  <a:pt x="19926" y="5707"/>
                  <a:pt x="19968" y="5649"/>
                </a:cubicBezTo>
                <a:cubicBezTo>
                  <a:pt x="19982" y="5630"/>
                  <a:pt x="20101" y="5654"/>
                  <a:pt x="20126" y="5664"/>
                </a:cubicBezTo>
                <a:cubicBezTo>
                  <a:pt x="20192" y="5412"/>
                  <a:pt x="19863" y="5420"/>
                  <a:pt x="19903" y="5247"/>
                </a:cubicBezTo>
                <a:cubicBezTo>
                  <a:pt x="19934" y="5260"/>
                  <a:pt x="19968" y="5294"/>
                  <a:pt x="19997" y="5315"/>
                </a:cubicBezTo>
                <a:cubicBezTo>
                  <a:pt x="20147" y="5117"/>
                  <a:pt x="19645" y="4785"/>
                  <a:pt x="19523" y="4756"/>
                </a:cubicBezTo>
                <a:cubicBezTo>
                  <a:pt x="19467" y="4748"/>
                  <a:pt x="19432" y="4643"/>
                  <a:pt x="19443" y="4586"/>
                </a:cubicBezTo>
                <a:cubicBezTo>
                  <a:pt x="19470" y="4445"/>
                  <a:pt x="19324" y="4420"/>
                  <a:pt x="19334" y="4366"/>
                </a:cubicBezTo>
                <a:cubicBezTo>
                  <a:pt x="19351" y="4272"/>
                  <a:pt x="19470" y="4429"/>
                  <a:pt x="19504" y="4429"/>
                </a:cubicBezTo>
                <a:cubicBezTo>
                  <a:pt x="19583" y="4429"/>
                  <a:pt x="19522" y="4292"/>
                  <a:pt x="19560" y="4279"/>
                </a:cubicBezTo>
                <a:cubicBezTo>
                  <a:pt x="19779" y="4468"/>
                  <a:pt x="19644" y="4227"/>
                  <a:pt x="19830" y="4227"/>
                </a:cubicBezTo>
                <a:cubicBezTo>
                  <a:pt x="19974" y="4180"/>
                  <a:pt x="20153" y="4358"/>
                  <a:pt x="20275" y="4424"/>
                </a:cubicBezTo>
                <a:cubicBezTo>
                  <a:pt x="20286" y="4362"/>
                  <a:pt x="20280" y="4286"/>
                  <a:pt x="20244" y="4238"/>
                </a:cubicBezTo>
                <a:cubicBezTo>
                  <a:pt x="20487" y="4009"/>
                  <a:pt x="20524" y="3674"/>
                  <a:pt x="20914" y="3862"/>
                </a:cubicBezTo>
                <a:cubicBezTo>
                  <a:pt x="20928" y="3840"/>
                  <a:pt x="20946" y="3835"/>
                  <a:pt x="20968" y="3843"/>
                </a:cubicBezTo>
                <a:cubicBezTo>
                  <a:pt x="20980" y="3602"/>
                  <a:pt x="20494" y="3359"/>
                  <a:pt x="20326" y="3322"/>
                </a:cubicBezTo>
                <a:cubicBezTo>
                  <a:pt x="20400" y="3299"/>
                  <a:pt x="20509" y="3221"/>
                  <a:pt x="20442" y="3106"/>
                </a:cubicBezTo>
                <a:cubicBezTo>
                  <a:pt x="20615" y="3209"/>
                  <a:pt x="20796" y="3130"/>
                  <a:pt x="20975" y="3259"/>
                </a:cubicBezTo>
                <a:cubicBezTo>
                  <a:pt x="21042" y="3307"/>
                  <a:pt x="21600" y="3507"/>
                  <a:pt x="21591" y="3334"/>
                </a:cubicBezTo>
                <a:cubicBezTo>
                  <a:pt x="21518" y="3261"/>
                  <a:pt x="21537" y="3195"/>
                  <a:pt x="21482" y="3136"/>
                </a:cubicBezTo>
                <a:close/>
                <a:moveTo>
                  <a:pt x="16994" y="18909"/>
                </a:moveTo>
                <a:cubicBezTo>
                  <a:pt x="16992" y="18916"/>
                  <a:pt x="16986" y="18936"/>
                  <a:pt x="16994" y="18908"/>
                </a:cubicBezTo>
                <a:cubicBezTo>
                  <a:pt x="16995" y="18905"/>
                  <a:pt x="16995" y="18906"/>
                  <a:pt x="16994" y="18908"/>
                </a:cubicBezTo>
                <a:cubicBezTo>
                  <a:pt x="17025" y="18802"/>
                  <a:pt x="16849" y="18703"/>
                  <a:pt x="16797" y="18645"/>
                </a:cubicBezTo>
                <a:cubicBezTo>
                  <a:pt x="16910" y="18509"/>
                  <a:pt x="16724" y="18432"/>
                  <a:pt x="16738" y="18304"/>
                </a:cubicBezTo>
                <a:lnTo>
                  <a:pt x="16754" y="18340"/>
                </a:lnTo>
                <a:lnTo>
                  <a:pt x="16768" y="18257"/>
                </a:lnTo>
                <a:lnTo>
                  <a:pt x="16776" y="18259"/>
                </a:lnTo>
                <a:cubicBezTo>
                  <a:pt x="16763" y="18110"/>
                  <a:pt x="16888" y="18117"/>
                  <a:pt x="16947" y="18016"/>
                </a:cubicBezTo>
                <a:cubicBezTo>
                  <a:pt x="16932" y="18006"/>
                  <a:pt x="16894" y="17954"/>
                  <a:pt x="16878" y="17954"/>
                </a:cubicBezTo>
                <a:cubicBezTo>
                  <a:pt x="17187" y="17954"/>
                  <a:pt x="16910" y="17614"/>
                  <a:pt x="16748" y="17594"/>
                </a:cubicBezTo>
                <a:cubicBezTo>
                  <a:pt x="16760" y="17529"/>
                  <a:pt x="16681" y="17426"/>
                  <a:pt x="16659" y="17362"/>
                </a:cubicBezTo>
                <a:cubicBezTo>
                  <a:pt x="16473" y="17255"/>
                  <a:pt x="16458" y="17581"/>
                  <a:pt x="16392" y="17697"/>
                </a:cubicBezTo>
                <a:lnTo>
                  <a:pt x="16408" y="17712"/>
                </a:lnTo>
                <a:cubicBezTo>
                  <a:pt x="16350" y="17704"/>
                  <a:pt x="16222" y="17768"/>
                  <a:pt x="16295" y="17866"/>
                </a:cubicBezTo>
                <a:cubicBezTo>
                  <a:pt x="16216" y="17940"/>
                  <a:pt x="16061" y="17932"/>
                  <a:pt x="16023" y="18049"/>
                </a:cubicBezTo>
                <a:cubicBezTo>
                  <a:pt x="15957" y="18251"/>
                  <a:pt x="15876" y="18304"/>
                  <a:pt x="15732" y="18363"/>
                </a:cubicBezTo>
                <a:cubicBezTo>
                  <a:pt x="15609" y="18415"/>
                  <a:pt x="15571" y="18696"/>
                  <a:pt x="15535" y="18708"/>
                </a:cubicBezTo>
                <a:cubicBezTo>
                  <a:pt x="15508" y="18708"/>
                  <a:pt x="15366" y="18659"/>
                  <a:pt x="15367" y="18626"/>
                </a:cubicBezTo>
                <a:lnTo>
                  <a:pt x="15369" y="18534"/>
                </a:lnTo>
                <a:lnTo>
                  <a:pt x="15311" y="18575"/>
                </a:lnTo>
                <a:lnTo>
                  <a:pt x="15306" y="18562"/>
                </a:lnTo>
                <a:cubicBezTo>
                  <a:pt x="15117" y="18677"/>
                  <a:pt x="15108" y="18934"/>
                  <a:pt x="15200" y="19136"/>
                </a:cubicBezTo>
                <a:cubicBezTo>
                  <a:pt x="15161" y="19181"/>
                  <a:pt x="15164" y="19258"/>
                  <a:pt x="15203" y="19303"/>
                </a:cubicBezTo>
                <a:cubicBezTo>
                  <a:pt x="15195" y="19335"/>
                  <a:pt x="15210" y="19374"/>
                  <a:pt x="15235" y="19385"/>
                </a:cubicBezTo>
                <a:cubicBezTo>
                  <a:pt x="15225" y="19424"/>
                  <a:pt x="15232" y="19455"/>
                  <a:pt x="15254" y="19479"/>
                </a:cubicBezTo>
                <a:cubicBezTo>
                  <a:pt x="15285" y="19481"/>
                  <a:pt x="15311" y="19464"/>
                  <a:pt x="15340" y="19452"/>
                </a:cubicBezTo>
                <a:cubicBezTo>
                  <a:pt x="15350" y="19468"/>
                  <a:pt x="15353" y="19488"/>
                  <a:pt x="15347" y="19511"/>
                </a:cubicBezTo>
                <a:cubicBezTo>
                  <a:pt x="15325" y="19540"/>
                  <a:pt x="15350" y="19890"/>
                  <a:pt x="15399" y="19920"/>
                </a:cubicBezTo>
                <a:cubicBezTo>
                  <a:pt x="15473" y="19966"/>
                  <a:pt x="15568" y="19928"/>
                  <a:pt x="15643" y="19918"/>
                </a:cubicBezTo>
                <a:cubicBezTo>
                  <a:pt x="15630" y="20115"/>
                  <a:pt x="15842" y="20079"/>
                  <a:pt x="15913" y="19951"/>
                </a:cubicBezTo>
                <a:cubicBezTo>
                  <a:pt x="15943" y="20003"/>
                  <a:pt x="16038" y="20088"/>
                  <a:pt x="16085" y="20029"/>
                </a:cubicBezTo>
                <a:cubicBezTo>
                  <a:pt x="16181" y="20173"/>
                  <a:pt x="16201" y="20238"/>
                  <a:pt x="16389" y="20115"/>
                </a:cubicBezTo>
                <a:cubicBezTo>
                  <a:pt x="16410" y="20270"/>
                  <a:pt x="16541" y="20049"/>
                  <a:pt x="16499" y="19901"/>
                </a:cubicBezTo>
                <a:cubicBezTo>
                  <a:pt x="16526" y="19881"/>
                  <a:pt x="16539" y="19851"/>
                  <a:pt x="16538" y="19809"/>
                </a:cubicBezTo>
                <a:lnTo>
                  <a:pt x="16562" y="19798"/>
                </a:lnTo>
                <a:cubicBezTo>
                  <a:pt x="16568" y="19733"/>
                  <a:pt x="16573" y="19601"/>
                  <a:pt x="16539" y="19554"/>
                </a:cubicBezTo>
                <a:cubicBezTo>
                  <a:pt x="16562" y="19523"/>
                  <a:pt x="16573" y="19505"/>
                  <a:pt x="16597" y="19520"/>
                </a:cubicBezTo>
                <a:cubicBezTo>
                  <a:pt x="16644" y="19442"/>
                  <a:pt x="16806" y="19309"/>
                  <a:pt x="16741" y="19205"/>
                </a:cubicBezTo>
                <a:cubicBezTo>
                  <a:pt x="16704" y="19144"/>
                  <a:pt x="16767" y="18984"/>
                  <a:pt x="16806" y="18955"/>
                </a:cubicBezTo>
                <a:cubicBezTo>
                  <a:pt x="16858" y="18955"/>
                  <a:pt x="16966" y="19000"/>
                  <a:pt x="16994" y="18909"/>
                </a:cubicBezTo>
                <a:close/>
                <a:moveTo>
                  <a:pt x="17082" y="15769"/>
                </a:moveTo>
                <a:cubicBezTo>
                  <a:pt x="17065" y="15769"/>
                  <a:pt x="17051" y="15769"/>
                  <a:pt x="17082" y="15769"/>
                </a:cubicBezTo>
                <a:cubicBezTo>
                  <a:pt x="17137" y="15769"/>
                  <a:pt x="17106" y="15769"/>
                  <a:pt x="17083" y="15769"/>
                </a:cubicBezTo>
                <a:cubicBezTo>
                  <a:pt x="17275" y="15768"/>
                  <a:pt x="17243" y="16089"/>
                  <a:pt x="17193" y="16059"/>
                </a:cubicBezTo>
                <a:cubicBezTo>
                  <a:pt x="17151" y="16034"/>
                  <a:pt x="17029" y="15770"/>
                  <a:pt x="17082" y="15769"/>
                </a:cubicBezTo>
                <a:close/>
              </a:path>
            </a:pathLst>
          </a:custGeom>
          <a:solidFill>
            <a:srgbClr val="32E386"/>
          </a:solidFill>
          <a:ln w="12700">
            <a:miter lim="400000"/>
          </a:ln>
        </p:spPr>
        <p:txBody>
          <a:bodyPr lIns="38100" tIns="38100" rIns="38100" bIns="38100" anchor="ctr"/>
          <a:lstStyle/>
          <a:p>
            <a:pPr defTabSz="457200">
              <a:lnSpc>
                <a:spcPct val="80000"/>
              </a:lnSpc>
              <a:spcBef>
                <a:spcPts val="3500"/>
              </a:spcBef>
              <a:defRPr sz="3000">
                <a:solidFill>
                  <a:srgbClr val="FFFFFF"/>
                </a:solidFill>
                <a:effectLst>
                  <a:outerShdw blurRad="38100" dist="12700" dir="5400000" rotWithShape="0">
                    <a:srgbClr val="000000">
                      <a:alpha val="50000"/>
                    </a:srgbClr>
                  </a:outerShdw>
                </a:effectLst>
              </a:defRPr>
            </a:pPr>
            <a:endParaRPr/>
          </a:p>
        </p:txBody>
      </p:sp>
      <p:grpSp>
        <p:nvGrpSpPr>
          <p:cNvPr id="6" name="Group 6"/>
          <p:cNvGrpSpPr/>
          <p:nvPr/>
        </p:nvGrpSpPr>
        <p:grpSpPr>
          <a:xfrm>
            <a:off x="876300" y="7378700"/>
            <a:ext cx="1638300" cy="1638300"/>
            <a:chOff x="0" y="0"/>
            <a:chExt cx="1638300" cy="1638300"/>
          </a:xfrm>
        </p:grpSpPr>
        <p:sp>
          <p:nvSpPr>
            <p:cNvPr id="4" name="Shape 4"/>
            <p:cNvSpPr/>
            <p:nvPr/>
          </p:nvSpPr>
          <p:spPr>
            <a:xfrm>
              <a:off x="147715" y="147715"/>
              <a:ext cx="1342870" cy="1342870"/>
            </a:xfrm>
            <a:prstGeom prst="ellipse">
              <a:avLst/>
            </a:prstGeom>
            <a:solidFill>
              <a:srgbClr val="1CCD6C"/>
            </a:solidFill>
            <a:ln w="25400" cap="flat">
              <a:noFill/>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5" name="Shape 5"/>
            <p:cNvSpPr/>
            <p:nvPr/>
          </p:nvSpPr>
          <p:spPr>
            <a:xfrm>
              <a:off x="0" y="0"/>
              <a:ext cx="1638300" cy="1638300"/>
            </a:xfrm>
            <a:prstGeom prst="ellipse">
              <a:avLst/>
            </a:prstGeom>
            <a:solidFill>
              <a:srgbClr val="1CCD6C">
                <a:alpha val="13000"/>
              </a:srgbClr>
            </a:solidFill>
            <a:ln w="12700" cap="flat">
              <a:noFill/>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sp>
        <p:nvSpPr>
          <p:cNvPr id="7" name="Shape 7"/>
          <p:cNvSpPr/>
          <p:nvPr/>
        </p:nvSpPr>
        <p:spPr>
          <a:xfrm>
            <a:off x="5628494" y="7609694"/>
            <a:ext cx="1176313" cy="1176313"/>
          </a:xfrm>
          <a:prstGeom prst="ellipse">
            <a:avLst/>
          </a:prstGeom>
          <a:solidFill>
            <a:srgbClr val="32E386"/>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 name="Shape 8"/>
          <p:cNvSpPr/>
          <p:nvPr/>
        </p:nvSpPr>
        <p:spPr>
          <a:xfrm>
            <a:off x="5499100" y="7480300"/>
            <a:ext cx="1435100" cy="14351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 name="Shape 9"/>
          <p:cNvSpPr>
            <a:spLocks noGrp="1"/>
          </p:cNvSpPr>
          <p:nvPr>
            <p:ph type="title"/>
          </p:nvPr>
        </p:nvSpPr>
        <p:spPr>
          <a:xfrm>
            <a:off x="1270000" y="254000"/>
            <a:ext cx="10464800" cy="2438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Title Text</a:t>
            </a:r>
          </a:p>
        </p:txBody>
      </p:sp>
      <p:sp>
        <p:nvSpPr>
          <p:cNvPr id="10" name="Shape 10"/>
          <p:cNvSpPr>
            <a:spLocks noGrp="1"/>
          </p:cNvSpPr>
          <p:nvPr>
            <p:ph type="body" idx="1"/>
          </p:nvPr>
        </p:nvSpPr>
        <p:spPr>
          <a:xfrm>
            <a:off x="1270000" y="1270000"/>
            <a:ext cx="10464800" cy="72136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Body Level One</a:t>
            </a:r>
          </a:p>
          <a:p>
            <a:pPr lvl="1"/>
            <a:r>
              <a:t>Body Level Two</a:t>
            </a:r>
          </a:p>
          <a:p>
            <a:pPr lvl="2"/>
            <a:r>
              <a:t>Body Level Three</a:t>
            </a:r>
          </a:p>
          <a:p>
            <a:pPr lvl="3"/>
            <a:r>
              <a:t>Body Level Four</a:t>
            </a:r>
          </a:p>
          <a:p>
            <a:pPr lvl="4"/>
            <a:r>
              <a:t>Body Level Five</a:t>
            </a:r>
          </a:p>
        </p:txBody>
      </p:sp>
      <p:sp>
        <p:nvSpPr>
          <p:cNvPr id="11" name="Shape 11"/>
          <p:cNvSpPr>
            <a:spLocks noGrp="1"/>
          </p:cNvSpPr>
          <p:nvPr>
            <p:ph type="sldNum" sz="quarter" idx="2"/>
          </p:nvPr>
        </p:nvSpPr>
        <p:spPr>
          <a:xfrm>
            <a:off x="6324600" y="9258300"/>
            <a:ext cx="342900" cy="368300"/>
          </a:xfrm>
          <a:prstGeom prst="rect">
            <a:avLst/>
          </a:prstGeom>
          <a:ln w="12700">
            <a:miter lim="400000"/>
          </a:ln>
        </p:spPr>
        <p:txBody>
          <a:bodyPr wrap="none" lIns="50800" tIns="50800" rIns="50800" bIns="50800">
            <a:spAutoFit/>
          </a:bodyPr>
          <a:lstStyle>
            <a:lvl1pPr>
              <a:defRPr sz="1800">
                <a:solidFill>
                  <a:srgbClr val="000000"/>
                </a:solidFill>
                <a:latin typeface="+mn-lt"/>
                <a:ea typeface="+mn-ea"/>
                <a:cs typeface="+mn-cs"/>
                <a:sym typeface="Gill Sans"/>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spd="med"/>
  <p:txStyles>
    <p:titleStyle>
      <a:lvl1pPr marL="0" marR="0" indent="0" algn="ctr" defTabSz="58420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1pPr>
      <a:lvl2pPr marL="0" marR="0" indent="228600" algn="ctr" defTabSz="58420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2pPr>
      <a:lvl3pPr marL="0" marR="0" indent="457200" algn="ctr" defTabSz="58420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3pPr>
      <a:lvl4pPr marL="0" marR="0" indent="685800" algn="ctr" defTabSz="58420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4pPr>
      <a:lvl5pPr marL="0" marR="0" indent="914400" algn="ctr" defTabSz="58420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5pPr>
      <a:lvl6pPr marL="0" marR="0" indent="1143000" algn="ctr" defTabSz="58420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6pPr>
      <a:lvl7pPr marL="0" marR="0" indent="1371600" algn="ctr" defTabSz="58420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7pPr>
      <a:lvl8pPr marL="0" marR="0" indent="1600200" algn="ctr" defTabSz="58420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8pPr>
      <a:lvl9pPr marL="0" marR="0" indent="1828800" algn="ctr" defTabSz="58420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9pPr>
    </p:titleStyle>
    <p:bodyStyle>
      <a:lvl1pPr marL="889000" marR="0" indent="-571500" algn="l" defTabSz="58420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1pPr>
      <a:lvl2pPr marL="1333500" marR="0" indent="-571500" algn="l" defTabSz="58420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2pPr>
      <a:lvl3pPr marL="1778000" marR="0" indent="-571500" algn="l" defTabSz="58420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3pPr>
      <a:lvl4pPr marL="2222500" marR="0" indent="-571500" algn="l" defTabSz="58420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4pPr>
      <a:lvl5pPr marL="2667000" marR="0" indent="-571500" algn="l" defTabSz="58420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5pPr>
      <a:lvl6pPr marL="3022600" marR="0" indent="-571500" algn="l" defTabSz="58420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6pPr>
      <a:lvl7pPr marL="3378200" marR="0" indent="-571500" algn="l" defTabSz="58420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7pPr>
      <a:lvl8pPr marL="3733800" marR="0" indent="-571500" algn="l" defTabSz="58420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8pPr>
      <a:lvl9pPr marL="4089400" marR="0" indent="-571500" algn="l" defTabSz="58420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 /><Relationship Id="rId2" Type="http://schemas.openxmlformats.org/officeDocument/2006/relationships/notesSlide" Target="../notesSlides/notesSlide1.xml" /><Relationship Id="rId1" Type="http://schemas.openxmlformats.org/officeDocument/2006/relationships/slideLayout" Target="../slideLayouts/slideLayout1.xml" /><Relationship Id="rId5" Type="http://schemas.openxmlformats.org/officeDocument/2006/relationships/image" Target="../media/image6.jpeg" /><Relationship Id="rId4" Type="http://schemas.openxmlformats.org/officeDocument/2006/relationships/image" Target="../media/image5.jpeg" /></Relationships>
</file>

<file path=ppt/slides/_rels/slide10.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notesSlide" Target="../notesSlides/notesSlide10.xml" /><Relationship Id="rId1" Type="http://schemas.openxmlformats.org/officeDocument/2006/relationships/slideLayout" Target="../slideLayouts/slideLayout1.xml" /></Relationships>
</file>

<file path=ppt/slides/_rels/slide11.xml.rels><?xml version="1.0" encoding="UTF-8" standalone="yes"?>
<Relationships xmlns="http://schemas.openxmlformats.org/package/2006/relationships"><Relationship Id="rId3" Type="http://schemas.openxmlformats.org/officeDocument/2006/relationships/image" Target="../media/image19.jpeg" /><Relationship Id="rId2" Type="http://schemas.openxmlformats.org/officeDocument/2006/relationships/notesSlide" Target="../notesSlides/notesSlide11.xml"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Relationship Id="rId3" Type="http://schemas.openxmlformats.org/officeDocument/2006/relationships/image" Target="../media/image20.jpeg" /><Relationship Id="rId2" Type="http://schemas.openxmlformats.org/officeDocument/2006/relationships/notesSlide" Target="../notesSlides/notesSlide12.xml"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Relationship Id="rId3" Type="http://schemas.openxmlformats.org/officeDocument/2006/relationships/image" Target="../media/image21.jpeg" /><Relationship Id="rId2" Type="http://schemas.openxmlformats.org/officeDocument/2006/relationships/notesSlide" Target="../notesSlides/notesSlide13.xml"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Relationship Id="rId3" Type="http://schemas.openxmlformats.org/officeDocument/2006/relationships/image" Target="../media/image22.jpeg" /><Relationship Id="rId2" Type="http://schemas.openxmlformats.org/officeDocument/2006/relationships/notesSlide" Target="../notesSlides/notesSlide14.xml"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Relationship Id="rId3" Type="http://schemas.openxmlformats.org/officeDocument/2006/relationships/image" Target="../media/image23.png" /><Relationship Id="rId2" Type="http://schemas.openxmlformats.org/officeDocument/2006/relationships/notesSlide" Target="../notesSlides/notesSlide15.xml"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Relationship Id="rId3" Type="http://schemas.openxmlformats.org/officeDocument/2006/relationships/image" Target="../media/image24.jpeg" /><Relationship Id="rId2" Type="http://schemas.openxmlformats.org/officeDocument/2006/relationships/notesSlide" Target="../notesSlides/notesSlide16.xml"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Relationship Id="rId3" Type="http://schemas.openxmlformats.org/officeDocument/2006/relationships/image" Target="../media/image25.jpeg" /><Relationship Id="rId2" Type="http://schemas.openxmlformats.org/officeDocument/2006/relationships/notesSlide" Target="../notesSlides/notesSlide17.xml" /><Relationship Id="rId1" Type="http://schemas.openxmlformats.org/officeDocument/2006/relationships/slideLayout" Target="../slideLayouts/slideLayout1.xml" /></Relationships>
</file>

<file path=ppt/slides/_rels/slide18.xml.rels><?xml version="1.0" encoding="UTF-8" standalone="yes"?>
<Relationships xmlns="http://schemas.openxmlformats.org/package/2006/relationships"><Relationship Id="rId3" Type="http://schemas.openxmlformats.org/officeDocument/2006/relationships/image" Target="../media/image26.jpeg" /><Relationship Id="rId2" Type="http://schemas.openxmlformats.org/officeDocument/2006/relationships/notesSlide" Target="../notesSlides/notesSlide18.xml" /><Relationship Id="rId1" Type="http://schemas.openxmlformats.org/officeDocument/2006/relationships/slideLayout" Target="../slideLayouts/slideLayout1.xml" /></Relationships>
</file>

<file path=ppt/slides/_rels/slide19.xml.rels><?xml version="1.0" encoding="UTF-8" standalone="yes"?>
<Relationships xmlns="http://schemas.openxmlformats.org/package/2006/relationships"><Relationship Id="rId3" Type="http://schemas.openxmlformats.org/officeDocument/2006/relationships/image" Target="../media/image27.png" /><Relationship Id="rId2" Type="http://schemas.openxmlformats.org/officeDocument/2006/relationships/notesSlide" Target="../notesSlides/notesSlide19.xml" /><Relationship Id="rId1" Type="http://schemas.openxmlformats.org/officeDocument/2006/relationships/slideLayout" Target="../slideLayouts/slideLayout1.xml" /><Relationship Id="rId4" Type="http://schemas.openxmlformats.org/officeDocument/2006/relationships/hyperlink" Target="http://www.legion.org/riders" TargetMode="External" /></Relationships>
</file>

<file path=ppt/slides/_rels/slide2.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notesSlide" Target="../notesSlides/notesSlide2.xml" /><Relationship Id="rId1" Type="http://schemas.openxmlformats.org/officeDocument/2006/relationships/slideLayout" Target="../slideLayouts/slideLayout9.xml" /><Relationship Id="rId6" Type="http://schemas.openxmlformats.org/officeDocument/2006/relationships/image" Target="../media/image10.png" /><Relationship Id="rId5" Type="http://schemas.openxmlformats.org/officeDocument/2006/relationships/image" Target="../media/image9.png" /><Relationship Id="rId4" Type="http://schemas.openxmlformats.org/officeDocument/2006/relationships/image" Target="../media/image8.png" /></Relationships>
</file>

<file path=ppt/slides/_rels/slide20.xml.rels><?xml version="1.0" encoding="UTF-8" standalone="yes"?>
<Relationships xmlns="http://schemas.openxmlformats.org/package/2006/relationships"><Relationship Id="rId3" Type="http://schemas.openxmlformats.org/officeDocument/2006/relationships/image" Target="../media/image6.jpeg" /><Relationship Id="rId2" Type="http://schemas.openxmlformats.org/officeDocument/2006/relationships/notesSlide" Target="../notesSlides/notesSlide20.xml"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3.xml"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Relationship Id="rId3" Type="http://schemas.openxmlformats.org/officeDocument/2006/relationships/image" Target="../media/image12.jpeg" /><Relationship Id="rId2" Type="http://schemas.openxmlformats.org/officeDocument/2006/relationships/notesSlide" Target="../notesSlides/notesSlide4.xml"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notesSlide" Target="../notesSlides/notesSlide5.xml"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notesSlide" Target="../notesSlides/notesSlide6.xml"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Relationship Id="rId3" Type="http://schemas.openxmlformats.org/officeDocument/2006/relationships/image" Target="../media/image15.jpeg" /><Relationship Id="rId2" Type="http://schemas.openxmlformats.org/officeDocument/2006/relationships/notesSlide" Target="../notesSlides/notesSlide7.xml"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notesSlide" Target="../notesSlides/notesSlide8.xml"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Relationship Id="rId3" Type="http://schemas.openxmlformats.org/officeDocument/2006/relationships/image" Target="../media/image17.jpeg" /><Relationship Id="rId2" Type="http://schemas.openxmlformats.org/officeDocument/2006/relationships/notesSlide" Target="../notesSlides/notesSlide9.xml"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merLegion Emblem LogoType.eps"/>
          <p:cNvPicPr>
            <a:picLocks noChangeAspect="1"/>
          </p:cNvPicPr>
          <p:nvPr/>
        </p:nvPicPr>
        <p:blipFill rotWithShape="1">
          <a:blip r:embed="rId3">
            <a:extLst>
              <a:ext uri="{28A0092B-C50C-407E-A947-70E740481C1C}">
                <a14:useLocalDpi xmlns:a14="http://schemas.microsoft.com/office/drawing/2010/main" val="0"/>
              </a:ext>
            </a:extLst>
          </a:blip>
          <a:srcRect t="66517"/>
          <a:stretch/>
        </p:blipFill>
        <p:spPr>
          <a:xfrm>
            <a:off x="728325" y="7023100"/>
            <a:ext cx="11373072" cy="1150334"/>
          </a:xfrm>
          <a:prstGeom prst="rect">
            <a:avLst/>
          </a:prstGeom>
        </p:spPr>
      </p:pic>
      <p:pic>
        <p:nvPicPr>
          <p:cNvPr id="373" name="20151220_wash_wfv_CWL_4135.jpg"/>
          <p:cNvPicPr>
            <a:picLocks noGrp="1" noChangeAspect="1"/>
          </p:cNvPicPr>
          <p:nvPr>
            <p:ph type="pic" idx="13"/>
          </p:nvPr>
        </p:nvPicPr>
        <p:blipFill>
          <a:blip r:embed="rId4"/>
          <a:srcRect t="17814" b="15160"/>
          <a:stretch>
            <a:fillRect/>
          </a:stretch>
        </p:blipFill>
        <p:spPr>
          <a:xfrm>
            <a:off x="-12700" y="368300"/>
            <a:ext cx="13030200" cy="5831583"/>
          </a:xfrm>
          <a:prstGeom prst="rect">
            <a:avLst/>
          </a:prstGeom>
        </p:spPr>
      </p:pic>
      <p:sp>
        <p:nvSpPr>
          <p:cNvPr id="375" name="Shape 375"/>
          <p:cNvSpPr>
            <a:spLocks noGrp="1"/>
          </p:cNvSpPr>
          <p:nvPr>
            <p:ph type="body" idx="15"/>
          </p:nvPr>
        </p:nvSpPr>
        <p:spPr>
          <a:xfrm>
            <a:off x="-16669" y="6115049"/>
            <a:ext cx="13038138" cy="800101"/>
          </a:xfrm>
          <a:prstGeom prst="rect">
            <a:avLst/>
          </a:prstGeom>
          <a:solidFill>
            <a:schemeClr val="accent1">
              <a:hueOff val="47394"/>
              <a:satOff val="-25753"/>
              <a:lumOff val="-7544"/>
            </a:schemeClr>
          </a:solidFill>
          <a:effectLst>
            <a:outerShdw blurRad="38100" dist="25400" dir="5400000" rotWithShape="0">
              <a:srgbClr val="000000">
                <a:alpha val="50000"/>
              </a:srgbClr>
            </a:outerShdw>
          </a:effectLst>
        </p:spPr>
        <p:txBody>
          <a:bodyPr/>
          <a:lstStyle>
            <a:lvl1pPr>
              <a:lnSpc>
                <a:spcPct val="100000"/>
              </a:lnSpc>
              <a:defRPr sz="4000" spc="920">
                <a:solidFill>
                  <a:srgbClr val="FFFFFF"/>
                </a:solidFill>
                <a:effectLst>
                  <a:outerShdw blurRad="38100" dist="12700" dir="5400000" rotWithShape="0">
                    <a:srgbClr val="000000">
                      <a:alpha val="50000"/>
                    </a:srgbClr>
                  </a:outerShdw>
                </a:effectLst>
                <a:latin typeface="Avenir Light"/>
                <a:ea typeface="Avenir Light"/>
                <a:cs typeface="Avenir Light"/>
                <a:sym typeface="Avenir Light"/>
              </a:defRPr>
            </a:lvl1pPr>
          </a:lstStyle>
          <a:p>
            <a:r>
              <a:t>THIS IS</a:t>
            </a:r>
          </a:p>
        </p:txBody>
      </p:sp>
      <p:pic>
        <p:nvPicPr>
          <p:cNvPr id="376" name="IMG_1588.jpg"/>
          <p:cNvPicPr>
            <a:picLocks noGrp="1" noChangeAspect="1"/>
          </p:cNvPicPr>
          <p:nvPr>
            <p:ph type="pic" idx="16"/>
          </p:nvPr>
        </p:nvPicPr>
        <p:blipFill>
          <a:blip r:embed="rId5"/>
          <a:srcRect l="2667" t="510" r="2583" b="510"/>
          <a:stretch>
            <a:fillRect/>
          </a:stretch>
        </p:blipFill>
        <p:spPr>
          <a:xfrm>
            <a:off x="5876679" y="8136083"/>
            <a:ext cx="1251442" cy="1307307"/>
          </a:xfrm>
          <a:custGeom>
            <a:avLst/>
            <a:gdLst/>
            <a:ahLst/>
            <a:cxnLst>
              <a:cxn ang="0">
                <a:pos x="wd2" y="hd2"/>
              </a:cxn>
              <a:cxn ang="5400000">
                <a:pos x="wd2" y="hd2"/>
              </a:cxn>
              <a:cxn ang="10800000">
                <a:pos x="wd2" y="hd2"/>
              </a:cxn>
              <a:cxn ang="16200000">
                <a:pos x="wd2" y="hd2"/>
              </a:cxn>
            </a:cxnLst>
            <a:rect l="0" t="0" r="r" b="b"/>
            <a:pathLst>
              <a:path w="21599" h="21600" extrusionOk="0">
                <a:moveTo>
                  <a:pt x="10790" y="0"/>
                </a:moveTo>
                <a:cubicBezTo>
                  <a:pt x="10706" y="7"/>
                  <a:pt x="10629" y="19"/>
                  <a:pt x="10564" y="26"/>
                </a:cubicBezTo>
                <a:cubicBezTo>
                  <a:pt x="10536" y="29"/>
                  <a:pt x="10520" y="30"/>
                  <a:pt x="10495" y="33"/>
                </a:cubicBezTo>
                <a:cubicBezTo>
                  <a:pt x="10465" y="57"/>
                  <a:pt x="10431" y="83"/>
                  <a:pt x="10393" y="111"/>
                </a:cubicBezTo>
                <a:cubicBezTo>
                  <a:pt x="10355" y="140"/>
                  <a:pt x="10311" y="174"/>
                  <a:pt x="10269" y="203"/>
                </a:cubicBezTo>
                <a:lnTo>
                  <a:pt x="9982" y="407"/>
                </a:lnTo>
                <a:lnTo>
                  <a:pt x="9639" y="321"/>
                </a:lnTo>
                <a:lnTo>
                  <a:pt x="9598" y="308"/>
                </a:lnTo>
                <a:cubicBezTo>
                  <a:pt x="9593" y="308"/>
                  <a:pt x="9590" y="308"/>
                  <a:pt x="9584" y="308"/>
                </a:cubicBezTo>
                <a:cubicBezTo>
                  <a:pt x="9438" y="308"/>
                  <a:pt x="9291" y="332"/>
                  <a:pt x="9173" y="367"/>
                </a:cubicBezTo>
                <a:lnTo>
                  <a:pt x="9071" y="479"/>
                </a:lnTo>
                <a:cubicBezTo>
                  <a:pt x="9043" y="509"/>
                  <a:pt x="9015" y="533"/>
                  <a:pt x="8988" y="557"/>
                </a:cubicBezTo>
                <a:cubicBezTo>
                  <a:pt x="8965" y="579"/>
                  <a:pt x="8943" y="599"/>
                  <a:pt x="8920" y="616"/>
                </a:cubicBezTo>
                <a:cubicBezTo>
                  <a:pt x="8917" y="619"/>
                  <a:pt x="8916" y="621"/>
                  <a:pt x="8913" y="623"/>
                </a:cubicBezTo>
                <a:cubicBezTo>
                  <a:pt x="8906" y="629"/>
                  <a:pt x="8900" y="637"/>
                  <a:pt x="8892" y="643"/>
                </a:cubicBezTo>
                <a:cubicBezTo>
                  <a:pt x="8886" y="647"/>
                  <a:pt x="8878" y="645"/>
                  <a:pt x="8872" y="649"/>
                </a:cubicBezTo>
                <a:cubicBezTo>
                  <a:pt x="8865" y="654"/>
                  <a:pt x="8858" y="658"/>
                  <a:pt x="8851" y="662"/>
                </a:cubicBezTo>
                <a:cubicBezTo>
                  <a:pt x="8845" y="666"/>
                  <a:pt x="8837" y="672"/>
                  <a:pt x="8831" y="675"/>
                </a:cubicBezTo>
                <a:cubicBezTo>
                  <a:pt x="8823" y="680"/>
                  <a:pt x="8818" y="685"/>
                  <a:pt x="8810" y="689"/>
                </a:cubicBezTo>
                <a:cubicBezTo>
                  <a:pt x="8806" y="691"/>
                  <a:pt x="8801" y="693"/>
                  <a:pt x="8797" y="695"/>
                </a:cubicBezTo>
                <a:cubicBezTo>
                  <a:pt x="8787" y="700"/>
                  <a:pt x="8779" y="704"/>
                  <a:pt x="8769" y="708"/>
                </a:cubicBezTo>
                <a:cubicBezTo>
                  <a:pt x="8767" y="709"/>
                  <a:pt x="8765" y="707"/>
                  <a:pt x="8762" y="708"/>
                </a:cubicBezTo>
                <a:cubicBezTo>
                  <a:pt x="8753" y="712"/>
                  <a:pt x="8745" y="718"/>
                  <a:pt x="8735" y="721"/>
                </a:cubicBezTo>
                <a:cubicBezTo>
                  <a:pt x="8732" y="722"/>
                  <a:pt x="8724" y="720"/>
                  <a:pt x="8721" y="721"/>
                </a:cubicBezTo>
                <a:cubicBezTo>
                  <a:pt x="8711" y="724"/>
                  <a:pt x="8704" y="726"/>
                  <a:pt x="8694" y="728"/>
                </a:cubicBezTo>
                <a:cubicBezTo>
                  <a:pt x="8682" y="731"/>
                  <a:pt x="8672" y="733"/>
                  <a:pt x="8660" y="734"/>
                </a:cubicBezTo>
                <a:cubicBezTo>
                  <a:pt x="8611" y="741"/>
                  <a:pt x="8559" y="745"/>
                  <a:pt x="8509" y="734"/>
                </a:cubicBezTo>
                <a:cubicBezTo>
                  <a:pt x="8497" y="732"/>
                  <a:pt x="8487" y="725"/>
                  <a:pt x="8475" y="721"/>
                </a:cubicBezTo>
                <a:cubicBezTo>
                  <a:pt x="8429" y="736"/>
                  <a:pt x="8380" y="752"/>
                  <a:pt x="8331" y="767"/>
                </a:cubicBezTo>
                <a:cubicBezTo>
                  <a:pt x="8272" y="786"/>
                  <a:pt x="8210" y="801"/>
                  <a:pt x="8146" y="820"/>
                </a:cubicBezTo>
                <a:cubicBezTo>
                  <a:pt x="8135" y="829"/>
                  <a:pt x="8123" y="842"/>
                  <a:pt x="8112" y="852"/>
                </a:cubicBezTo>
                <a:cubicBezTo>
                  <a:pt x="8069" y="893"/>
                  <a:pt x="8036" y="925"/>
                  <a:pt x="8002" y="951"/>
                </a:cubicBezTo>
                <a:cubicBezTo>
                  <a:pt x="7964" y="980"/>
                  <a:pt x="7922" y="996"/>
                  <a:pt x="7886" y="1010"/>
                </a:cubicBezTo>
                <a:cubicBezTo>
                  <a:pt x="7857" y="1021"/>
                  <a:pt x="7829" y="1031"/>
                  <a:pt x="7797" y="1036"/>
                </a:cubicBezTo>
                <a:cubicBezTo>
                  <a:pt x="7759" y="1041"/>
                  <a:pt x="7717" y="1043"/>
                  <a:pt x="7666" y="1043"/>
                </a:cubicBezTo>
                <a:cubicBezTo>
                  <a:pt x="7624" y="1043"/>
                  <a:pt x="7587" y="1044"/>
                  <a:pt x="7550" y="1049"/>
                </a:cubicBezTo>
                <a:cubicBezTo>
                  <a:pt x="7513" y="1054"/>
                  <a:pt x="7481" y="1065"/>
                  <a:pt x="7447" y="1075"/>
                </a:cubicBezTo>
                <a:cubicBezTo>
                  <a:pt x="7380" y="1096"/>
                  <a:pt x="7312" y="1127"/>
                  <a:pt x="7249" y="1174"/>
                </a:cubicBezTo>
                <a:cubicBezTo>
                  <a:pt x="7150" y="1246"/>
                  <a:pt x="7098" y="1275"/>
                  <a:pt x="7016" y="1279"/>
                </a:cubicBezTo>
                <a:cubicBezTo>
                  <a:pt x="6966" y="1281"/>
                  <a:pt x="6907" y="1274"/>
                  <a:pt x="6824" y="1259"/>
                </a:cubicBezTo>
                <a:cubicBezTo>
                  <a:pt x="6797" y="1254"/>
                  <a:pt x="6770" y="1249"/>
                  <a:pt x="6749" y="1246"/>
                </a:cubicBezTo>
                <a:cubicBezTo>
                  <a:pt x="6705" y="1239"/>
                  <a:pt x="6670" y="1238"/>
                  <a:pt x="6639" y="1239"/>
                </a:cubicBezTo>
                <a:cubicBezTo>
                  <a:pt x="6624" y="1240"/>
                  <a:pt x="6612" y="1243"/>
                  <a:pt x="6598" y="1246"/>
                </a:cubicBezTo>
                <a:cubicBezTo>
                  <a:pt x="6571" y="1255"/>
                  <a:pt x="6546" y="1263"/>
                  <a:pt x="6522" y="1272"/>
                </a:cubicBezTo>
                <a:cubicBezTo>
                  <a:pt x="6514" y="1277"/>
                  <a:pt x="6504" y="1279"/>
                  <a:pt x="6495" y="1285"/>
                </a:cubicBezTo>
                <a:cubicBezTo>
                  <a:pt x="6492" y="1287"/>
                  <a:pt x="6491" y="1290"/>
                  <a:pt x="6488" y="1292"/>
                </a:cubicBezTo>
                <a:cubicBezTo>
                  <a:pt x="6480" y="1297"/>
                  <a:pt x="6470" y="1305"/>
                  <a:pt x="6461" y="1311"/>
                </a:cubicBezTo>
                <a:cubicBezTo>
                  <a:pt x="6455" y="1316"/>
                  <a:pt x="6447" y="1320"/>
                  <a:pt x="6440" y="1325"/>
                </a:cubicBezTo>
                <a:cubicBezTo>
                  <a:pt x="6414" y="1344"/>
                  <a:pt x="6386" y="1368"/>
                  <a:pt x="6351" y="1397"/>
                </a:cubicBezTo>
                <a:lnTo>
                  <a:pt x="6125" y="1580"/>
                </a:lnTo>
                <a:lnTo>
                  <a:pt x="5803" y="1502"/>
                </a:lnTo>
                <a:lnTo>
                  <a:pt x="5529" y="1436"/>
                </a:lnTo>
                <a:cubicBezTo>
                  <a:pt x="5504" y="1439"/>
                  <a:pt x="5478" y="1441"/>
                  <a:pt x="5454" y="1449"/>
                </a:cubicBezTo>
                <a:lnTo>
                  <a:pt x="5242" y="1685"/>
                </a:lnTo>
                <a:lnTo>
                  <a:pt x="5009" y="1941"/>
                </a:lnTo>
                <a:lnTo>
                  <a:pt x="4769" y="1961"/>
                </a:lnTo>
                <a:cubicBezTo>
                  <a:pt x="4694" y="1977"/>
                  <a:pt x="4615" y="1987"/>
                  <a:pt x="4536" y="1987"/>
                </a:cubicBezTo>
                <a:cubicBezTo>
                  <a:pt x="4419" y="1987"/>
                  <a:pt x="4318" y="1998"/>
                  <a:pt x="4242" y="2020"/>
                </a:cubicBezTo>
                <a:cubicBezTo>
                  <a:pt x="4139" y="2048"/>
                  <a:pt x="4081" y="2092"/>
                  <a:pt x="4084" y="2144"/>
                </a:cubicBezTo>
                <a:cubicBezTo>
                  <a:pt x="4085" y="2157"/>
                  <a:pt x="4089" y="2170"/>
                  <a:pt x="4098" y="2184"/>
                </a:cubicBezTo>
                <a:cubicBezTo>
                  <a:pt x="4107" y="2197"/>
                  <a:pt x="4116" y="2214"/>
                  <a:pt x="4118" y="2230"/>
                </a:cubicBezTo>
                <a:cubicBezTo>
                  <a:pt x="4120" y="2237"/>
                  <a:pt x="4118" y="2247"/>
                  <a:pt x="4118" y="2256"/>
                </a:cubicBezTo>
                <a:cubicBezTo>
                  <a:pt x="4118" y="2264"/>
                  <a:pt x="4113" y="2273"/>
                  <a:pt x="4111" y="2282"/>
                </a:cubicBezTo>
                <a:cubicBezTo>
                  <a:pt x="4108" y="2299"/>
                  <a:pt x="4106" y="2316"/>
                  <a:pt x="4098" y="2334"/>
                </a:cubicBezTo>
                <a:cubicBezTo>
                  <a:pt x="4093" y="2344"/>
                  <a:pt x="4090" y="2351"/>
                  <a:pt x="4084" y="2361"/>
                </a:cubicBezTo>
                <a:cubicBezTo>
                  <a:pt x="4067" y="2389"/>
                  <a:pt x="4043" y="2418"/>
                  <a:pt x="4015" y="2446"/>
                </a:cubicBezTo>
                <a:cubicBezTo>
                  <a:pt x="3968" y="2495"/>
                  <a:pt x="3904" y="2542"/>
                  <a:pt x="3831" y="2584"/>
                </a:cubicBezTo>
                <a:cubicBezTo>
                  <a:pt x="3807" y="2646"/>
                  <a:pt x="3789" y="2696"/>
                  <a:pt x="3769" y="2734"/>
                </a:cubicBezTo>
                <a:cubicBezTo>
                  <a:pt x="3729" y="2810"/>
                  <a:pt x="3682" y="2851"/>
                  <a:pt x="3611" y="2885"/>
                </a:cubicBezTo>
                <a:cubicBezTo>
                  <a:pt x="3603" y="2889"/>
                  <a:pt x="3594" y="2894"/>
                  <a:pt x="3584" y="2898"/>
                </a:cubicBezTo>
                <a:cubicBezTo>
                  <a:pt x="3573" y="2903"/>
                  <a:pt x="3563" y="2906"/>
                  <a:pt x="3550" y="2911"/>
                </a:cubicBezTo>
                <a:cubicBezTo>
                  <a:pt x="3526" y="2921"/>
                  <a:pt x="3504" y="2933"/>
                  <a:pt x="3474" y="2944"/>
                </a:cubicBezTo>
                <a:cubicBezTo>
                  <a:pt x="3445" y="2955"/>
                  <a:pt x="3418" y="2961"/>
                  <a:pt x="3392" y="2970"/>
                </a:cubicBezTo>
                <a:cubicBezTo>
                  <a:pt x="3353" y="3015"/>
                  <a:pt x="3311" y="3065"/>
                  <a:pt x="3269" y="3115"/>
                </a:cubicBezTo>
                <a:cubicBezTo>
                  <a:pt x="3202" y="3195"/>
                  <a:pt x="3133" y="3286"/>
                  <a:pt x="3063" y="3377"/>
                </a:cubicBezTo>
                <a:cubicBezTo>
                  <a:pt x="3063" y="3396"/>
                  <a:pt x="3063" y="3408"/>
                  <a:pt x="3063" y="3430"/>
                </a:cubicBezTo>
                <a:cubicBezTo>
                  <a:pt x="3063" y="3498"/>
                  <a:pt x="3061" y="3552"/>
                  <a:pt x="3057" y="3593"/>
                </a:cubicBezTo>
                <a:cubicBezTo>
                  <a:pt x="3054" y="3614"/>
                  <a:pt x="3055" y="3629"/>
                  <a:pt x="3050" y="3646"/>
                </a:cubicBezTo>
                <a:cubicBezTo>
                  <a:pt x="3040" y="3680"/>
                  <a:pt x="3022" y="3709"/>
                  <a:pt x="2995" y="3738"/>
                </a:cubicBezTo>
                <a:cubicBezTo>
                  <a:pt x="2981" y="3752"/>
                  <a:pt x="2966" y="3768"/>
                  <a:pt x="2947" y="3784"/>
                </a:cubicBezTo>
                <a:cubicBezTo>
                  <a:pt x="2909" y="3815"/>
                  <a:pt x="2857" y="3849"/>
                  <a:pt x="2789" y="3895"/>
                </a:cubicBezTo>
                <a:cubicBezTo>
                  <a:pt x="2765" y="3912"/>
                  <a:pt x="2742" y="3932"/>
                  <a:pt x="2721" y="3948"/>
                </a:cubicBezTo>
                <a:cubicBezTo>
                  <a:pt x="2718" y="3950"/>
                  <a:pt x="2717" y="3952"/>
                  <a:pt x="2714" y="3954"/>
                </a:cubicBezTo>
                <a:cubicBezTo>
                  <a:pt x="2696" y="3968"/>
                  <a:pt x="2675" y="3980"/>
                  <a:pt x="2659" y="3993"/>
                </a:cubicBezTo>
                <a:cubicBezTo>
                  <a:pt x="2641" y="4008"/>
                  <a:pt x="2626" y="4019"/>
                  <a:pt x="2611" y="4033"/>
                </a:cubicBezTo>
                <a:cubicBezTo>
                  <a:pt x="2597" y="4047"/>
                  <a:pt x="2588" y="4066"/>
                  <a:pt x="2577" y="4079"/>
                </a:cubicBezTo>
                <a:cubicBezTo>
                  <a:pt x="2562" y="4102"/>
                  <a:pt x="2545" y="4127"/>
                  <a:pt x="2529" y="4151"/>
                </a:cubicBezTo>
                <a:cubicBezTo>
                  <a:pt x="2525" y="4160"/>
                  <a:pt x="2518" y="4168"/>
                  <a:pt x="2515" y="4177"/>
                </a:cubicBezTo>
                <a:cubicBezTo>
                  <a:pt x="2513" y="4186"/>
                  <a:pt x="2515" y="4194"/>
                  <a:pt x="2515" y="4203"/>
                </a:cubicBezTo>
                <a:cubicBezTo>
                  <a:pt x="2515" y="4232"/>
                  <a:pt x="2511" y="4256"/>
                  <a:pt x="2509" y="4282"/>
                </a:cubicBezTo>
                <a:cubicBezTo>
                  <a:pt x="2504" y="4333"/>
                  <a:pt x="2495" y="4379"/>
                  <a:pt x="2481" y="4420"/>
                </a:cubicBezTo>
                <a:cubicBezTo>
                  <a:pt x="2467" y="4460"/>
                  <a:pt x="2451" y="4498"/>
                  <a:pt x="2426" y="4531"/>
                </a:cubicBezTo>
                <a:cubicBezTo>
                  <a:pt x="2414" y="4548"/>
                  <a:pt x="2401" y="4562"/>
                  <a:pt x="2385" y="4577"/>
                </a:cubicBezTo>
                <a:cubicBezTo>
                  <a:pt x="2354" y="4607"/>
                  <a:pt x="2313" y="4636"/>
                  <a:pt x="2269" y="4662"/>
                </a:cubicBezTo>
                <a:cubicBezTo>
                  <a:pt x="2225" y="4688"/>
                  <a:pt x="2186" y="4718"/>
                  <a:pt x="2152" y="4754"/>
                </a:cubicBezTo>
                <a:cubicBezTo>
                  <a:pt x="2141" y="4766"/>
                  <a:pt x="2135" y="4780"/>
                  <a:pt x="2125" y="4793"/>
                </a:cubicBezTo>
                <a:cubicBezTo>
                  <a:pt x="2115" y="4806"/>
                  <a:pt x="2106" y="4819"/>
                  <a:pt x="2098" y="4833"/>
                </a:cubicBezTo>
                <a:cubicBezTo>
                  <a:pt x="2089" y="4847"/>
                  <a:pt x="2078" y="4857"/>
                  <a:pt x="2070" y="4872"/>
                </a:cubicBezTo>
                <a:cubicBezTo>
                  <a:pt x="2062" y="4887"/>
                  <a:pt x="2056" y="4908"/>
                  <a:pt x="2050" y="4925"/>
                </a:cubicBezTo>
                <a:cubicBezTo>
                  <a:pt x="2043" y="4941"/>
                  <a:pt x="2034" y="4953"/>
                  <a:pt x="2029" y="4970"/>
                </a:cubicBezTo>
                <a:cubicBezTo>
                  <a:pt x="2017" y="5010"/>
                  <a:pt x="2004" y="5044"/>
                  <a:pt x="1988" y="5075"/>
                </a:cubicBezTo>
                <a:cubicBezTo>
                  <a:pt x="1972" y="5106"/>
                  <a:pt x="1956" y="5135"/>
                  <a:pt x="1933" y="5161"/>
                </a:cubicBezTo>
                <a:cubicBezTo>
                  <a:pt x="1911" y="5186"/>
                  <a:pt x="1883" y="5210"/>
                  <a:pt x="1851" y="5233"/>
                </a:cubicBezTo>
                <a:cubicBezTo>
                  <a:pt x="1819" y="5256"/>
                  <a:pt x="1778" y="5282"/>
                  <a:pt x="1735" y="5305"/>
                </a:cubicBezTo>
                <a:cubicBezTo>
                  <a:pt x="1712" y="5317"/>
                  <a:pt x="1692" y="5326"/>
                  <a:pt x="1673" y="5338"/>
                </a:cubicBezTo>
                <a:cubicBezTo>
                  <a:pt x="1654" y="5349"/>
                  <a:pt x="1641" y="5359"/>
                  <a:pt x="1625" y="5370"/>
                </a:cubicBezTo>
                <a:cubicBezTo>
                  <a:pt x="1601" y="5399"/>
                  <a:pt x="1573" y="5429"/>
                  <a:pt x="1550" y="5456"/>
                </a:cubicBezTo>
                <a:cubicBezTo>
                  <a:pt x="1527" y="5482"/>
                  <a:pt x="1510" y="5504"/>
                  <a:pt x="1488" y="5528"/>
                </a:cubicBezTo>
                <a:cubicBezTo>
                  <a:pt x="1477" y="5549"/>
                  <a:pt x="1463" y="5569"/>
                  <a:pt x="1454" y="5593"/>
                </a:cubicBezTo>
                <a:cubicBezTo>
                  <a:pt x="1453" y="5595"/>
                  <a:pt x="1454" y="5599"/>
                  <a:pt x="1454" y="5600"/>
                </a:cubicBezTo>
                <a:cubicBezTo>
                  <a:pt x="1444" y="5625"/>
                  <a:pt x="1437" y="5654"/>
                  <a:pt x="1426" y="5685"/>
                </a:cubicBezTo>
                <a:cubicBezTo>
                  <a:pt x="1416" y="5715"/>
                  <a:pt x="1401" y="5740"/>
                  <a:pt x="1392" y="5764"/>
                </a:cubicBezTo>
                <a:cubicBezTo>
                  <a:pt x="1374" y="5812"/>
                  <a:pt x="1359" y="5850"/>
                  <a:pt x="1337" y="5882"/>
                </a:cubicBezTo>
                <a:cubicBezTo>
                  <a:pt x="1326" y="5898"/>
                  <a:pt x="1317" y="5914"/>
                  <a:pt x="1303" y="5928"/>
                </a:cubicBezTo>
                <a:cubicBezTo>
                  <a:pt x="1289" y="5942"/>
                  <a:pt x="1272" y="5955"/>
                  <a:pt x="1255" y="5967"/>
                </a:cubicBezTo>
                <a:cubicBezTo>
                  <a:pt x="1231" y="5984"/>
                  <a:pt x="1199" y="6002"/>
                  <a:pt x="1166" y="6020"/>
                </a:cubicBezTo>
                <a:cubicBezTo>
                  <a:pt x="1126" y="6041"/>
                  <a:pt x="1082" y="6064"/>
                  <a:pt x="1022" y="6092"/>
                </a:cubicBezTo>
                <a:lnTo>
                  <a:pt x="878" y="6157"/>
                </a:lnTo>
                <a:cubicBezTo>
                  <a:pt x="772" y="6291"/>
                  <a:pt x="707" y="6407"/>
                  <a:pt x="707" y="6466"/>
                </a:cubicBezTo>
                <a:lnTo>
                  <a:pt x="707" y="6551"/>
                </a:lnTo>
                <a:lnTo>
                  <a:pt x="707" y="6859"/>
                </a:lnTo>
                <a:lnTo>
                  <a:pt x="324" y="7154"/>
                </a:lnTo>
                <a:cubicBezTo>
                  <a:pt x="303" y="7170"/>
                  <a:pt x="288" y="7185"/>
                  <a:pt x="269" y="7200"/>
                </a:cubicBezTo>
                <a:cubicBezTo>
                  <a:pt x="265" y="7209"/>
                  <a:pt x="259" y="7216"/>
                  <a:pt x="255" y="7226"/>
                </a:cubicBezTo>
                <a:cubicBezTo>
                  <a:pt x="242" y="7261"/>
                  <a:pt x="232" y="7302"/>
                  <a:pt x="221" y="7344"/>
                </a:cubicBezTo>
                <a:cubicBezTo>
                  <a:pt x="219" y="7349"/>
                  <a:pt x="215" y="7352"/>
                  <a:pt x="214" y="7357"/>
                </a:cubicBezTo>
                <a:cubicBezTo>
                  <a:pt x="201" y="7406"/>
                  <a:pt x="185" y="7458"/>
                  <a:pt x="173" y="7515"/>
                </a:cubicBezTo>
                <a:cubicBezTo>
                  <a:pt x="171" y="7524"/>
                  <a:pt x="175" y="7532"/>
                  <a:pt x="173" y="7541"/>
                </a:cubicBezTo>
                <a:cubicBezTo>
                  <a:pt x="147" y="7669"/>
                  <a:pt x="125" y="7823"/>
                  <a:pt x="104" y="7987"/>
                </a:cubicBezTo>
                <a:lnTo>
                  <a:pt x="221" y="8328"/>
                </a:lnTo>
                <a:lnTo>
                  <a:pt x="43" y="8584"/>
                </a:lnTo>
                <a:cubicBezTo>
                  <a:pt x="41" y="8606"/>
                  <a:pt x="38" y="8627"/>
                  <a:pt x="36" y="8649"/>
                </a:cubicBezTo>
                <a:cubicBezTo>
                  <a:pt x="29" y="8740"/>
                  <a:pt x="21" y="8835"/>
                  <a:pt x="15" y="8931"/>
                </a:cubicBezTo>
                <a:cubicBezTo>
                  <a:pt x="11" y="9010"/>
                  <a:pt x="6" y="9092"/>
                  <a:pt x="2" y="9174"/>
                </a:cubicBezTo>
                <a:lnTo>
                  <a:pt x="8" y="9180"/>
                </a:lnTo>
                <a:cubicBezTo>
                  <a:pt x="52" y="9255"/>
                  <a:pt x="81" y="9312"/>
                  <a:pt x="104" y="9357"/>
                </a:cubicBezTo>
                <a:cubicBezTo>
                  <a:pt x="150" y="9448"/>
                  <a:pt x="159" y="9498"/>
                  <a:pt x="139" y="9561"/>
                </a:cubicBezTo>
                <a:cubicBezTo>
                  <a:pt x="128" y="9592"/>
                  <a:pt x="114" y="9626"/>
                  <a:pt x="91" y="9672"/>
                </a:cubicBezTo>
                <a:cubicBezTo>
                  <a:pt x="76" y="9702"/>
                  <a:pt x="61" y="9726"/>
                  <a:pt x="50" y="9751"/>
                </a:cubicBezTo>
                <a:cubicBezTo>
                  <a:pt x="38" y="9776"/>
                  <a:pt x="29" y="9801"/>
                  <a:pt x="22" y="9823"/>
                </a:cubicBezTo>
                <a:cubicBezTo>
                  <a:pt x="11" y="9855"/>
                  <a:pt x="4" y="9886"/>
                  <a:pt x="2" y="9915"/>
                </a:cubicBezTo>
                <a:cubicBezTo>
                  <a:pt x="0" y="9934"/>
                  <a:pt x="-1" y="9954"/>
                  <a:pt x="2" y="9974"/>
                </a:cubicBezTo>
                <a:cubicBezTo>
                  <a:pt x="11" y="10042"/>
                  <a:pt x="45" y="10113"/>
                  <a:pt x="104" y="10223"/>
                </a:cubicBezTo>
                <a:cubicBezTo>
                  <a:pt x="130" y="10271"/>
                  <a:pt x="153" y="10309"/>
                  <a:pt x="166" y="10341"/>
                </a:cubicBezTo>
                <a:cubicBezTo>
                  <a:pt x="168" y="10345"/>
                  <a:pt x="164" y="10350"/>
                  <a:pt x="166" y="10354"/>
                </a:cubicBezTo>
                <a:cubicBezTo>
                  <a:pt x="176" y="10381"/>
                  <a:pt x="185" y="10403"/>
                  <a:pt x="187" y="10426"/>
                </a:cubicBezTo>
                <a:cubicBezTo>
                  <a:pt x="188" y="10439"/>
                  <a:pt x="188" y="10452"/>
                  <a:pt x="187" y="10466"/>
                </a:cubicBezTo>
                <a:cubicBezTo>
                  <a:pt x="181" y="10506"/>
                  <a:pt x="166" y="10553"/>
                  <a:pt x="139" y="10616"/>
                </a:cubicBezTo>
                <a:cubicBezTo>
                  <a:pt x="130" y="10637"/>
                  <a:pt x="118" y="10658"/>
                  <a:pt x="111" y="10675"/>
                </a:cubicBezTo>
                <a:cubicBezTo>
                  <a:pt x="105" y="10693"/>
                  <a:pt x="102" y="10706"/>
                  <a:pt x="97" y="10721"/>
                </a:cubicBezTo>
                <a:cubicBezTo>
                  <a:pt x="93" y="10737"/>
                  <a:pt x="86" y="10753"/>
                  <a:pt x="84" y="10767"/>
                </a:cubicBezTo>
                <a:cubicBezTo>
                  <a:pt x="82" y="10781"/>
                  <a:pt x="84" y="10792"/>
                  <a:pt x="84" y="10807"/>
                </a:cubicBezTo>
                <a:cubicBezTo>
                  <a:pt x="84" y="10848"/>
                  <a:pt x="92" y="10894"/>
                  <a:pt x="111" y="10951"/>
                </a:cubicBezTo>
                <a:cubicBezTo>
                  <a:pt x="118" y="10970"/>
                  <a:pt x="123" y="10993"/>
                  <a:pt x="132" y="11016"/>
                </a:cubicBezTo>
                <a:cubicBezTo>
                  <a:pt x="141" y="11041"/>
                  <a:pt x="152" y="11062"/>
                  <a:pt x="159" y="11082"/>
                </a:cubicBezTo>
                <a:cubicBezTo>
                  <a:pt x="166" y="11102"/>
                  <a:pt x="169" y="11117"/>
                  <a:pt x="173" y="11134"/>
                </a:cubicBezTo>
                <a:cubicBezTo>
                  <a:pt x="185" y="11185"/>
                  <a:pt x="185" y="11227"/>
                  <a:pt x="173" y="11272"/>
                </a:cubicBezTo>
                <a:cubicBezTo>
                  <a:pt x="165" y="11302"/>
                  <a:pt x="152" y="11336"/>
                  <a:pt x="132" y="11377"/>
                </a:cubicBezTo>
                <a:cubicBezTo>
                  <a:pt x="122" y="11398"/>
                  <a:pt x="111" y="11417"/>
                  <a:pt x="97" y="11443"/>
                </a:cubicBezTo>
                <a:cubicBezTo>
                  <a:pt x="83" y="11469"/>
                  <a:pt x="67" y="11494"/>
                  <a:pt x="56" y="11515"/>
                </a:cubicBezTo>
                <a:cubicBezTo>
                  <a:pt x="35" y="11557"/>
                  <a:pt x="23" y="11595"/>
                  <a:pt x="15" y="11626"/>
                </a:cubicBezTo>
                <a:cubicBezTo>
                  <a:pt x="7" y="11658"/>
                  <a:pt x="3" y="11683"/>
                  <a:pt x="8" y="11718"/>
                </a:cubicBezTo>
                <a:cubicBezTo>
                  <a:pt x="14" y="11753"/>
                  <a:pt x="25" y="11790"/>
                  <a:pt x="43" y="11843"/>
                </a:cubicBezTo>
                <a:cubicBezTo>
                  <a:pt x="52" y="11869"/>
                  <a:pt x="65" y="11901"/>
                  <a:pt x="77" y="11934"/>
                </a:cubicBezTo>
                <a:lnTo>
                  <a:pt x="173" y="12203"/>
                </a:lnTo>
                <a:lnTo>
                  <a:pt x="15" y="12472"/>
                </a:lnTo>
                <a:cubicBezTo>
                  <a:pt x="25" y="12644"/>
                  <a:pt x="37" y="12812"/>
                  <a:pt x="50" y="12970"/>
                </a:cubicBezTo>
                <a:cubicBezTo>
                  <a:pt x="52" y="13005"/>
                  <a:pt x="53" y="13035"/>
                  <a:pt x="56" y="13069"/>
                </a:cubicBezTo>
                <a:cubicBezTo>
                  <a:pt x="72" y="13091"/>
                  <a:pt x="85" y="13115"/>
                  <a:pt x="97" y="13134"/>
                </a:cubicBezTo>
                <a:cubicBezTo>
                  <a:pt x="110" y="13154"/>
                  <a:pt x="123" y="13171"/>
                  <a:pt x="132" y="13187"/>
                </a:cubicBezTo>
                <a:cubicBezTo>
                  <a:pt x="132" y="13188"/>
                  <a:pt x="131" y="13192"/>
                  <a:pt x="132" y="13193"/>
                </a:cubicBezTo>
                <a:cubicBezTo>
                  <a:pt x="140" y="13209"/>
                  <a:pt x="153" y="13225"/>
                  <a:pt x="159" y="13239"/>
                </a:cubicBezTo>
                <a:cubicBezTo>
                  <a:pt x="165" y="13253"/>
                  <a:pt x="169" y="13266"/>
                  <a:pt x="173" y="13279"/>
                </a:cubicBezTo>
                <a:cubicBezTo>
                  <a:pt x="174" y="13281"/>
                  <a:pt x="179" y="13289"/>
                  <a:pt x="180" y="13292"/>
                </a:cubicBezTo>
                <a:cubicBezTo>
                  <a:pt x="183" y="13303"/>
                  <a:pt x="185" y="13314"/>
                  <a:pt x="187" y="13325"/>
                </a:cubicBezTo>
                <a:cubicBezTo>
                  <a:pt x="187" y="13328"/>
                  <a:pt x="186" y="13328"/>
                  <a:pt x="187" y="13331"/>
                </a:cubicBezTo>
                <a:cubicBezTo>
                  <a:pt x="188" y="13341"/>
                  <a:pt x="186" y="13354"/>
                  <a:pt x="187" y="13364"/>
                </a:cubicBezTo>
                <a:cubicBezTo>
                  <a:pt x="187" y="13367"/>
                  <a:pt x="187" y="13374"/>
                  <a:pt x="187" y="13377"/>
                </a:cubicBezTo>
                <a:cubicBezTo>
                  <a:pt x="186" y="13387"/>
                  <a:pt x="188" y="13393"/>
                  <a:pt x="187" y="13403"/>
                </a:cubicBezTo>
                <a:cubicBezTo>
                  <a:pt x="185" y="13417"/>
                  <a:pt x="183" y="13434"/>
                  <a:pt x="180" y="13449"/>
                </a:cubicBezTo>
                <a:cubicBezTo>
                  <a:pt x="169" y="13492"/>
                  <a:pt x="161" y="13538"/>
                  <a:pt x="152" y="13580"/>
                </a:cubicBezTo>
                <a:cubicBezTo>
                  <a:pt x="143" y="13623"/>
                  <a:pt x="135" y="13664"/>
                  <a:pt x="132" y="13685"/>
                </a:cubicBezTo>
                <a:cubicBezTo>
                  <a:pt x="131" y="13689"/>
                  <a:pt x="126" y="13693"/>
                  <a:pt x="125" y="13698"/>
                </a:cubicBezTo>
                <a:cubicBezTo>
                  <a:pt x="126" y="13703"/>
                  <a:pt x="124" y="13713"/>
                  <a:pt x="125" y="13718"/>
                </a:cubicBezTo>
                <a:cubicBezTo>
                  <a:pt x="144" y="13851"/>
                  <a:pt x="164" y="13965"/>
                  <a:pt x="187" y="14072"/>
                </a:cubicBezTo>
                <a:cubicBezTo>
                  <a:pt x="189" y="14083"/>
                  <a:pt x="191" y="14094"/>
                  <a:pt x="193" y="14105"/>
                </a:cubicBezTo>
                <a:cubicBezTo>
                  <a:pt x="212" y="14191"/>
                  <a:pt x="234" y="14269"/>
                  <a:pt x="255" y="14334"/>
                </a:cubicBezTo>
                <a:cubicBezTo>
                  <a:pt x="269" y="14378"/>
                  <a:pt x="281" y="14419"/>
                  <a:pt x="296" y="14452"/>
                </a:cubicBezTo>
                <a:cubicBezTo>
                  <a:pt x="297" y="14454"/>
                  <a:pt x="302" y="14451"/>
                  <a:pt x="303" y="14452"/>
                </a:cubicBezTo>
                <a:cubicBezTo>
                  <a:pt x="311" y="14458"/>
                  <a:pt x="315" y="14466"/>
                  <a:pt x="324" y="14472"/>
                </a:cubicBezTo>
                <a:lnTo>
                  <a:pt x="707" y="14748"/>
                </a:lnTo>
                <a:lnTo>
                  <a:pt x="707" y="15043"/>
                </a:lnTo>
                <a:cubicBezTo>
                  <a:pt x="707" y="15083"/>
                  <a:pt x="712" y="15123"/>
                  <a:pt x="714" y="15161"/>
                </a:cubicBezTo>
                <a:cubicBezTo>
                  <a:pt x="725" y="15206"/>
                  <a:pt x="756" y="15270"/>
                  <a:pt x="810" y="15351"/>
                </a:cubicBezTo>
                <a:cubicBezTo>
                  <a:pt x="838" y="15393"/>
                  <a:pt x="876" y="15440"/>
                  <a:pt x="913" y="15489"/>
                </a:cubicBezTo>
                <a:cubicBezTo>
                  <a:pt x="929" y="15496"/>
                  <a:pt x="943" y="15507"/>
                  <a:pt x="961" y="15515"/>
                </a:cubicBezTo>
                <a:cubicBezTo>
                  <a:pt x="985" y="15525"/>
                  <a:pt x="1010" y="15531"/>
                  <a:pt x="1036" y="15541"/>
                </a:cubicBezTo>
                <a:cubicBezTo>
                  <a:pt x="1077" y="15557"/>
                  <a:pt x="1113" y="15573"/>
                  <a:pt x="1145" y="15587"/>
                </a:cubicBezTo>
                <a:cubicBezTo>
                  <a:pt x="1211" y="15614"/>
                  <a:pt x="1265" y="15634"/>
                  <a:pt x="1303" y="15659"/>
                </a:cubicBezTo>
                <a:cubicBezTo>
                  <a:pt x="1306" y="15661"/>
                  <a:pt x="1307" y="15664"/>
                  <a:pt x="1310" y="15666"/>
                </a:cubicBezTo>
                <a:cubicBezTo>
                  <a:pt x="1317" y="15670"/>
                  <a:pt x="1324" y="15674"/>
                  <a:pt x="1330" y="15679"/>
                </a:cubicBezTo>
                <a:cubicBezTo>
                  <a:pt x="1339" y="15685"/>
                  <a:pt x="1344" y="15692"/>
                  <a:pt x="1351" y="15698"/>
                </a:cubicBezTo>
                <a:cubicBezTo>
                  <a:pt x="1358" y="15705"/>
                  <a:pt x="1366" y="15711"/>
                  <a:pt x="1372" y="15718"/>
                </a:cubicBezTo>
                <a:cubicBezTo>
                  <a:pt x="1401" y="15755"/>
                  <a:pt x="1419" y="15802"/>
                  <a:pt x="1433" y="15862"/>
                </a:cubicBezTo>
                <a:cubicBezTo>
                  <a:pt x="1439" y="15886"/>
                  <a:pt x="1442" y="15911"/>
                  <a:pt x="1447" y="15941"/>
                </a:cubicBezTo>
                <a:cubicBezTo>
                  <a:pt x="1452" y="15968"/>
                  <a:pt x="1455" y="15990"/>
                  <a:pt x="1461" y="16013"/>
                </a:cubicBezTo>
                <a:cubicBezTo>
                  <a:pt x="1466" y="16036"/>
                  <a:pt x="1474" y="16059"/>
                  <a:pt x="1481" y="16079"/>
                </a:cubicBezTo>
                <a:cubicBezTo>
                  <a:pt x="1488" y="16098"/>
                  <a:pt x="1499" y="16115"/>
                  <a:pt x="1509" y="16131"/>
                </a:cubicBezTo>
                <a:cubicBezTo>
                  <a:pt x="1513" y="16140"/>
                  <a:pt x="1517" y="16150"/>
                  <a:pt x="1522" y="16157"/>
                </a:cubicBezTo>
                <a:cubicBezTo>
                  <a:pt x="1528" y="16165"/>
                  <a:pt x="1536" y="16170"/>
                  <a:pt x="1543" y="16177"/>
                </a:cubicBezTo>
                <a:cubicBezTo>
                  <a:pt x="1556" y="16192"/>
                  <a:pt x="1566" y="16209"/>
                  <a:pt x="1584" y="16223"/>
                </a:cubicBezTo>
                <a:cubicBezTo>
                  <a:pt x="1594" y="16231"/>
                  <a:pt x="1607" y="16241"/>
                  <a:pt x="1618" y="16249"/>
                </a:cubicBezTo>
                <a:cubicBezTo>
                  <a:pt x="1627" y="16255"/>
                  <a:pt x="1636" y="16256"/>
                  <a:pt x="1646" y="16262"/>
                </a:cubicBezTo>
                <a:cubicBezTo>
                  <a:pt x="1690" y="16291"/>
                  <a:pt x="1747" y="16325"/>
                  <a:pt x="1817" y="16361"/>
                </a:cubicBezTo>
                <a:cubicBezTo>
                  <a:pt x="1897" y="16401"/>
                  <a:pt x="1956" y="16447"/>
                  <a:pt x="1995" y="16511"/>
                </a:cubicBezTo>
                <a:cubicBezTo>
                  <a:pt x="2011" y="16537"/>
                  <a:pt x="2018" y="16565"/>
                  <a:pt x="2029" y="16597"/>
                </a:cubicBezTo>
                <a:cubicBezTo>
                  <a:pt x="2035" y="16613"/>
                  <a:pt x="2045" y="16631"/>
                  <a:pt x="2050" y="16649"/>
                </a:cubicBezTo>
                <a:cubicBezTo>
                  <a:pt x="2059" y="16684"/>
                  <a:pt x="2069" y="16718"/>
                  <a:pt x="2084" y="16748"/>
                </a:cubicBezTo>
                <a:cubicBezTo>
                  <a:pt x="2098" y="16778"/>
                  <a:pt x="2111" y="16800"/>
                  <a:pt x="2132" y="16826"/>
                </a:cubicBezTo>
                <a:cubicBezTo>
                  <a:pt x="2152" y="16853"/>
                  <a:pt x="2180" y="16881"/>
                  <a:pt x="2207" y="16905"/>
                </a:cubicBezTo>
                <a:cubicBezTo>
                  <a:pt x="2215" y="16911"/>
                  <a:pt x="2220" y="16918"/>
                  <a:pt x="2228" y="16925"/>
                </a:cubicBezTo>
                <a:cubicBezTo>
                  <a:pt x="2234" y="16930"/>
                  <a:pt x="2241" y="16933"/>
                  <a:pt x="2248" y="16938"/>
                </a:cubicBezTo>
                <a:cubicBezTo>
                  <a:pt x="2264" y="16949"/>
                  <a:pt x="2285" y="16959"/>
                  <a:pt x="2303" y="16970"/>
                </a:cubicBezTo>
                <a:cubicBezTo>
                  <a:pt x="2346" y="16998"/>
                  <a:pt x="2378" y="17025"/>
                  <a:pt x="2406" y="17049"/>
                </a:cubicBezTo>
                <a:cubicBezTo>
                  <a:pt x="2420" y="17061"/>
                  <a:pt x="2436" y="17070"/>
                  <a:pt x="2447" y="17082"/>
                </a:cubicBezTo>
                <a:cubicBezTo>
                  <a:pt x="2458" y="17094"/>
                  <a:pt x="2466" y="17108"/>
                  <a:pt x="2474" y="17121"/>
                </a:cubicBezTo>
                <a:cubicBezTo>
                  <a:pt x="2483" y="17135"/>
                  <a:pt x="2488" y="17151"/>
                  <a:pt x="2495" y="17167"/>
                </a:cubicBezTo>
                <a:cubicBezTo>
                  <a:pt x="2501" y="17183"/>
                  <a:pt x="2504" y="17201"/>
                  <a:pt x="2509" y="17220"/>
                </a:cubicBezTo>
                <a:cubicBezTo>
                  <a:pt x="2519" y="17257"/>
                  <a:pt x="2528" y="17303"/>
                  <a:pt x="2536" y="17357"/>
                </a:cubicBezTo>
                <a:cubicBezTo>
                  <a:pt x="2537" y="17365"/>
                  <a:pt x="2542" y="17370"/>
                  <a:pt x="2543" y="17377"/>
                </a:cubicBezTo>
                <a:cubicBezTo>
                  <a:pt x="2618" y="17475"/>
                  <a:pt x="2691" y="17570"/>
                  <a:pt x="2755" y="17659"/>
                </a:cubicBezTo>
                <a:cubicBezTo>
                  <a:pt x="2778" y="17691"/>
                  <a:pt x="2795" y="17714"/>
                  <a:pt x="2817" y="17744"/>
                </a:cubicBezTo>
                <a:cubicBezTo>
                  <a:pt x="2985" y="17839"/>
                  <a:pt x="3034" y="17880"/>
                  <a:pt x="3063" y="18013"/>
                </a:cubicBezTo>
                <a:cubicBezTo>
                  <a:pt x="3068" y="18035"/>
                  <a:pt x="3073" y="18057"/>
                  <a:pt x="3077" y="18085"/>
                </a:cubicBezTo>
                <a:cubicBezTo>
                  <a:pt x="3081" y="18112"/>
                  <a:pt x="3087" y="18143"/>
                  <a:pt x="3091" y="18177"/>
                </a:cubicBezTo>
                <a:cubicBezTo>
                  <a:pt x="3091" y="18179"/>
                  <a:pt x="3091" y="18182"/>
                  <a:pt x="3091" y="18184"/>
                </a:cubicBezTo>
                <a:cubicBezTo>
                  <a:pt x="3113" y="18230"/>
                  <a:pt x="3124" y="18265"/>
                  <a:pt x="3125" y="18289"/>
                </a:cubicBezTo>
                <a:cubicBezTo>
                  <a:pt x="3126" y="18300"/>
                  <a:pt x="3129" y="18309"/>
                  <a:pt x="3132" y="18321"/>
                </a:cubicBezTo>
                <a:cubicBezTo>
                  <a:pt x="3146" y="18396"/>
                  <a:pt x="3197" y="18489"/>
                  <a:pt x="3269" y="18590"/>
                </a:cubicBezTo>
                <a:cubicBezTo>
                  <a:pt x="3279" y="18596"/>
                  <a:pt x="3291" y="18605"/>
                  <a:pt x="3303" y="18610"/>
                </a:cubicBezTo>
                <a:cubicBezTo>
                  <a:pt x="3322" y="18618"/>
                  <a:pt x="3335" y="18622"/>
                  <a:pt x="3358" y="18630"/>
                </a:cubicBezTo>
                <a:cubicBezTo>
                  <a:pt x="3391" y="18641"/>
                  <a:pt x="3431" y="18656"/>
                  <a:pt x="3474" y="18669"/>
                </a:cubicBezTo>
                <a:cubicBezTo>
                  <a:pt x="3548" y="18691"/>
                  <a:pt x="3607" y="18707"/>
                  <a:pt x="3652" y="18728"/>
                </a:cubicBezTo>
                <a:cubicBezTo>
                  <a:pt x="3675" y="18738"/>
                  <a:pt x="3689" y="18754"/>
                  <a:pt x="3707" y="18767"/>
                </a:cubicBezTo>
                <a:cubicBezTo>
                  <a:pt x="3716" y="18774"/>
                  <a:pt x="3726" y="18779"/>
                  <a:pt x="3735" y="18787"/>
                </a:cubicBezTo>
                <a:cubicBezTo>
                  <a:pt x="3751" y="18802"/>
                  <a:pt x="3768" y="18818"/>
                  <a:pt x="3783" y="18839"/>
                </a:cubicBezTo>
                <a:cubicBezTo>
                  <a:pt x="3804" y="18872"/>
                  <a:pt x="3823" y="18913"/>
                  <a:pt x="3844" y="18964"/>
                </a:cubicBezTo>
                <a:cubicBezTo>
                  <a:pt x="3873" y="19032"/>
                  <a:pt x="3906" y="19117"/>
                  <a:pt x="3947" y="19233"/>
                </a:cubicBezTo>
                <a:lnTo>
                  <a:pt x="3961" y="19285"/>
                </a:lnTo>
                <a:cubicBezTo>
                  <a:pt x="4006" y="19320"/>
                  <a:pt x="4053" y="19347"/>
                  <a:pt x="4098" y="19377"/>
                </a:cubicBezTo>
                <a:cubicBezTo>
                  <a:pt x="4138" y="19405"/>
                  <a:pt x="4175" y="19432"/>
                  <a:pt x="4214" y="19456"/>
                </a:cubicBezTo>
                <a:cubicBezTo>
                  <a:pt x="4332" y="19527"/>
                  <a:pt x="4447" y="19579"/>
                  <a:pt x="4536" y="19600"/>
                </a:cubicBezTo>
                <a:cubicBezTo>
                  <a:pt x="4551" y="19604"/>
                  <a:pt x="4563" y="19611"/>
                  <a:pt x="4577" y="19613"/>
                </a:cubicBezTo>
                <a:cubicBezTo>
                  <a:pt x="4591" y="19615"/>
                  <a:pt x="4606" y="19613"/>
                  <a:pt x="4618" y="19613"/>
                </a:cubicBezTo>
                <a:cubicBezTo>
                  <a:pt x="4633" y="19613"/>
                  <a:pt x="4644" y="19612"/>
                  <a:pt x="4659" y="19613"/>
                </a:cubicBezTo>
                <a:cubicBezTo>
                  <a:pt x="4674" y="19614"/>
                  <a:pt x="4692" y="19618"/>
                  <a:pt x="4707" y="19620"/>
                </a:cubicBezTo>
                <a:cubicBezTo>
                  <a:pt x="4765" y="19628"/>
                  <a:pt x="4825" y="19645"/>
                  <a:pt x="4885" y="19666"/>
                </a:cubicBezTo>
                <a:lnTo>
                  <a:pt x="5070" y="19672"/>
                </a:lnTo>
                <a:lnTo>
                  <a:pt x="5194" y="19823"/>
                </a:lnTo>
                <a:cubicBezTo>
                  <a:pt x="5238" y="19856"/>
                  <a:pt x="5278" y="19891"/>
                  <a:pt x="5310" y="19928"/>
                </a:cubicBezTo>
                <a:cubicBezTo>
                  <a:pt x="5348" y="19972"/>
                  <a:pt x="5395" y="20016"/>
                  <a:pt x="5440" y="20052"/>
                </a:cubicBezTo>
                <a:cubicBezTo>
                  <a:pt x="5486" y="20089"/>
                  <a:pt x="5530" y="20119"/>
                  <a:pt x="5577" y="20144"/>
                </a:cubicBezTo>
                <a:cubicBezTo>
                  <a:pt x="5594" y="20153"/>
                  <a:pt x="5609" y="20163"/>
                  <a:pt x="5625" y="20170"/>
                </a:cubicBezTo>
                <a:cubicBezTo>
                  <a:pt x="5687" y="20156"/>
                  <a:pt x="5772" y="20134"/>
                  <a:pt x="5858" y="20111"/>
                </a:cubicBezTo>
                <a:lnTo>
                  <a:pt x="6153" y="20039"/>
                </a:lnTo>
                <a:lnTo>
                  <a:pt x="6392" y="20223"/>
                </a:lnTo>
                <a:cubicBezTo>
                  <a:pt x="6428" y="20251"/>
                  <a:pt x="6455" y="20276"/>
                  <a:pt x="6481" y="20295"/>
                </a:cubicBezTo>
                <a:cubicBezTo>
                  <a:pt x="6509" y="20315"/>
                  <a:pt x="6535" y="20328"/>
                  <a:pt x="6557" y="20341"/>
                </a:cubicBezTo>
                <a:cubicBezTo>
                  <a:pt x="6599" y="20354"/>
                  <a:pt x="6641" y="20365"/>
                  <a:pt x="6694" y="20380"/>
                </a:cubicBezTo>
                <a:cubicBezTo>
                  <a:pt x="6716" y="20381"/>
                  <a:pt x="6741" y="20378"/>
                  <a:pt x="6769" y="20374"/>
                </a:cubicBezTo>
                <a:cubicBezTo>
                  <a:pt x="6798" y="20370"/>
                  <a:pt x="6833" y="20368"/>
                  <a:pt x="6872" y="20361"/>
                </a:cubicBezTo>
                <a:cubicBezTo>
                  <a:pt x="6926" y="20350"/>
                  <a:pt x="6971" y="20338"/>
                  <a:pt x="7009" y="20334"/>
                </a:cubicBezTo>
                <a:cubicBezTo>
                  <a:pt x="7046" y="20331"/>
                  <a:pt x="7075" y="20329"/>
                  <a:pt x="7105" y="20334"/>
                </a:cubicBezTo>
                <a:cubicBezTo>
                  <a:pt x="7163" y="20345"/>
                  <a:pt x="7211" y="20377"/>
                  <a:pt x="7290" y="20433"/>
                </a:cubicBezTo>
                <a:cubicBezTo>
                  <a:pt x="7304" y="20443"/>
                  <a:pt x="7322" y="20450"/>
                  <a:pt x="7338" y="20459"/>
                </a:cubicBezTo>
                <a:cubicBezTo>
                  <a:pt x="7368" y="20477"/>
                  <a:pt x="7401" y="20499"/>
                  <a:pt x="7433" y="20511"/>
                </a:cubicBezTo>
                <a:cubicBezTo>
                  <a:pt x="7466" y="20524"/>
                  <a:pt x="7495" y="20530"/>
                  <a:pt x="7529" y="20538"/>
                </a:cubicBezTo>
                <a:cubicBezTo>
                  <a:pt x="7547" y="20542"/>
                  <a:pt x="7566" y="20548"/>
                  <a:pt x="7584" y="20551"/>
                </a:cubicBezTo>
                <a:cubicBezTo>
                  <a:pt x="7620" y="20556"/>
                  <a:pt x="7656" y="20557"/>
                  <a:pt x="7694" y="20557"/>
                </a:cubicBezTo>
                <a:cubicBezTo>
                  <a:pt x="7717" y="20557"/>
                  <a:pt x="7735" y="20556"/>
                  <a:pt x="7755" y="20557"/>
                </a:cubicBezTo>
                <a:cubicBezTo>
                  <a:pt x="7776" y="20559"/>
                  <a:pt x="7799" y="20561"/>
                  <a:pt x="7817" y="20564"/>
                </a:cubicBezTo>
                <a:cubicBezTo>
                  <a:pt x="7923" y="20580"/>
                  <a:pt x="7987" y="20630"/>
                  <a:pt x="8105" y="20748"/>
                </a:cubicBezTo>
                <a:cubicBezTo>
                  <a:pt x="8112" y="20755"/>
                  <a:pt x="8119" y="20761"/>
                  <a:pt x="8125" y="20767"/>
                </a:cubicBezTo>
                <a:cubicBezTo>
                  <a:pt x="8216" y="20794"/>
                  <a:pt x="8305" y="20818"/>
                  <a:pt x="8386" y="20846"/>
                </a:cubicBezTo>
                <a:cubicBezTo>
                  <a:pt x="8446" y="20866"/>
                  <a:pt x="8504" y="20885"/>
                  <a:pt x="8557" y="20905"/>
                </a:cubicBezTo>
                <a:cubicBezTo>
                  <a:pt x="8559" y="20906"/>
                  <a:pt x="8562" y="20911"/>
                  <a:pt x="8564" y="20911"/>
                </a:cubicBezTo>
                <a:cubicBezTo>
                  <a:pt x="8569" y="20911"/>
                  <a:pt x="8571" y="20905"/>
                  <a:pt x="8577" y="20905"/>
                </a:cubicBezTo>
                <a:cubicBezTo>
                  <a:pt x="8646" y="20898"/>
                  <a:pt x="8698" y="20898"/>
                  <a:pt x="8742" y="20898"/>
                </a:cubicBezTo>
                <a:cubicBezTo>
                  <a:pt x="8775" y="20899"/>
                  <a:pt x="8805" y="20904"/>
                  <a:pt x="8831" y="20911"/>
                </a:cubicBezTo>
                <a:cubicBezTo>
                  <a:pt x="8845" y="20916"/>
                  <a:pt x="8858" y="20917"/>
                  <a:pt x="8872" y="20925"/>
                </a:cubicBezTo>
                <a:cubicBezTo>
                  <a:pt x="8875" y="20926"/>
                  <a:pt x="8876" y="20930"/>
                  <a:pt x="8879" y="20931"/>
                </a:cubicBezTo>
                <a:cubicBezTo>
                  <a:pt x="8887" y="20936"/>
                  <a:pt x="8897" y="20938"/>
                  <a:pt x="8906" y="20944"/>
                </a:cubicBezTo>
                <a:cubicBezTo>
                  <a:pt x="8942" y="20968"/>
                  <a:pt x="8979" y="21002"/>
                  <a:pt x="9029" y="21049"/>
                </a:cubicBezTo>
                <a:cubicBezTo>
                  <a:pt x="9055" y="21073"/>
                  <a:pt x="9087" y="21104"/>
                  <a:pt x="9119" y="21134"/>
                </a:cubicBezTo>
                <a:lnTo>
                  <a:pt x="9242" y="21252"/>
                </a:lnTo>
                <a:cubicBezTo>
                  <a:pt x="9253" y="21255"/>
                  <a:pt x="9265" y="21257"/>
                  <a:pt x="9276" y="21259"/>
                </a:cubicBezTo>
                <a:cubicBezTo>
                  <a:pt x="9282" y="21260"/>
                  <a:pt x="9284" y="21264"/>
                  <a:pt x="9290" y="21266"/>
                </a:cubicBezTo>
                <a:cubicBezTo>
                  <a:pt x="9346" y="21276"/>
                  <a:pt x="9407" y="21281"/>
                  <a:pt x="9468" y="21285"/>
                </a:cubicBezTo>
                <a:cubicBezTo>
                  <a:pt x="9472" y="21286"/>
                  <a:pt x="9471" y="21285"/>
                  <a:pt x="9475" y="21285"/>
                </a:cubicBezTo>
                <a:cubicBezTo>
                  <a:pt x="9510" y="21288"/>
                  <a:pt x="9548" y="21292"/>
                  <a:pt x="9584" y="21292"/>
                </a:cubicBezTo>
                <a:cubicBezTo>
                  <a:pt x="9617" y="21292"/>
                  <a:pt x="9654" y="21296"/>
                  <a:pt x="9687" y="21298"/>
                </a:cubicBezTo>
                <a:cubicBezTo>
                  <a:pt x="9722" y="21289"/>
                  <a:pt x="9753" y="21279"/>
                  <a:pt x="9783" y="21272"/>
                </a:cubicBezTo>
                <a:cubicBezTo>
                  <a:pt x="9789" y="21271"/>
                  <a:pt x="9798" y="21267"/>
                  <a:pt x="9803" y="21266"/>
                </a:cubicBezTo>
                <a:cubicBezTo>
                  <a:pt x="9965" y="21233"/>
                  <a:pt x="10066" y="21246"/>
                  <a:pt x="10214" y="21331"/>
                </a:cubicBezTo>
                <a:cubicBezTo>
                  <a:pt x="10222" y="21336"/>
                  <a:pt x="10229" y="21340"/>
                  <a:pt x="10235" y="21344"/>
                </a:cubicBezTo>
                <a:cubicBezTo>
                  <a:pt x="10260" y="21359"/>
                  <a:pt x="10289" y="21378"/>
                  <a:pt x="10317" y="21397"/>
                </a:cubicBezTo>
                <a:cubicBezTo>
                  <a:pt x="10353" y="21420"/>
                  <a:pt x="10391" y="21445"/>
                  <a:pt x="10434" y="21475"/>
                </a:cubicBezTo>
                <a:lnTo>
                  <a:pt x="10577" y="21574"/>
                </a:lnTo>
                <a:cubicBezTo>
                  <a:pt x="10641" y="21581"/>
                  <a:pt x="10710" y="21593"/>
                  <a:pt x="10790" y="21600"/>
                </a:cubicBezTo>
                <a:cubicBezTo>
                  <a:pt x="10873" y="21593"/>
                  <a:pt x="10951" y="21581"/>
                  <a:pt x="11016" y="21574"/>
                </a:cubicBezTo>
                <a:cubicBezTo>
                  <a:pt x="11048" y="21570"/>
                  <a:pt x="11071" y="21571"/>
                  <a:pt x="11098" y="21567"/>
                </a:cubicBezTo>
                <a:cubicBezTo>
                  <a:pt x="11125" y="21544"/>
                  <a:pt x="11152" y="21516"/>
                  <a:pt x="11187" y="21489"/>
                </a:cubicBezTo>
                <a:cubicBezTo>
                  <a:pt x="11222" y="21461"/>
                  <a:pt x="11263" y="21432"/>
                  <a:pt x="11304" y="21403"/>
                </a:cubicBezTo>
                <a:lnTo>
                  <a:pt x="11598" y="21193"/>
                </a:lnTo>
                <a:lnTo>
                  <a:pt x="11941" y="21279"/>
                </a:lnTo>
                <a:lnTo>
                  <a:pt x="11982" y="21292"/>
                </a:lnTo>
                <a:cubicBezTo>
                  <a:pt x="11987" y="21292"/>
                  <a:pt x="11990" y="21292"/>
                  <a:pt x="11995" y="21292"/>
                </a:cubicBezTo>
                <a:cubicBezTo>
                  <a:pt x="12031" y="21292"/>
                  <a:pt x="12069" y="21288"/>
                  <a:pt x="12105" y="21285"/>
                </a:cubicBezTo>
                <a:cubicBezTo>
                  <a:pt x="12212" y="21278"/>
                  <a:pt x="12312" y="21265"/>
                  <a:pt x="12400" y="21239"/>
                </a:cubicBezTo>
                <a:cubicBezTo>
                  <a:pt x="12401" y="21239"/>
                  <a:pt x="12405" y="21233"/>
                  <a:pt x="12406" y="21233"/>
                </a:cubicBezTo>
                <a:lnTo>
                  <a:pt x="12516" y="21115"/>
                </a:lnTo>
                <a:lnTo>
                  <a:pt x="12742" y="20859"/>
                </a:lnTo>
                <a:lnTo>
                  <a:pt x="13016" y="20898"/>
                </a:lnTo>
                <a:cubicBezTo>
                  <a:pt x="13029" y="20900"/>
                  <a:pt x="13038" y="20897"/>
                  <a:pt x="13050" y="20898"/>
                </a:cubicBezTo>
                <a:cubicBezTo>
                  <a:pt x="13113" y="20876"/>
                  <a:pt x="13177" y="20855"/>
                  <a:pt x="13249" y="20833"/>
                </a:cubicBezTo>
                <a:cubicBezTo>
                  <a:pt x="13309" y="20814"/>
                  <a:pt x="13375" y="20792"/>
                  <a:pt x="13441" y="20774"/>
                </a:cubicBezTo>
                <a:cubicBezTo>
                  <a:pt x="13452" y="20763"/>
                  <a:pt x="13463" y="20753"/>
                  <a:pt x="13475" y="20741"/>
                </a:cubicBezTo>
                <a:cubicBezTo>
                  <a:pt x="13595" y="20623"/>
                  <a:pt x="13658" y="20579"/>
                  <a:pt x="13769" y="20564"/>
                </a:cubicBezTo>
                <a:cubicBezTo>
                  <a:pt x="13807" y="20559"/>
                  <a:pt x="13849" y="20557"/>
                  <a:pt x="13900" y="20557"/>
                </a:cubicBezTo>
                <a:cubicBezTo>
                  <a:pt x="13940" y="20557"/>
                  <a:pt x="13980" y="20555"/>
                  <a:pt x="14016" y="20551"/>
                </a:cubicBezTo>
                <a:cubicBezTo>
                  <a:pt x="14037" y="20548"/>
                  <a:pt x="14058" y="20542"/>
                  <a:pt x="14078" y="20538"/>
                </a:cubicBezTo>
                <a:cubicBezTo>
                  <a:pt x="14113" y="20530"/>
                  <a:pt x="14141" y="20525"/>
                  <a:pt x="14174" y="20511"/>
                </a:cubicBezTo>
                <a:cubicBezTo>
                  <a:pt x="14190" y="20505"/>
                  <a:pt x="14206" y="20494"/>
                  <a:pt x="14222" y="20485"/>
                </a:cubicBezTo>
                <a:cubicBezTo>
                  <a:pt x="14253" y="20469"/>
                  <a:pt x="14285" y="20450"/>
                  <a:pt x="14317" y="20426"/>
                </a:cubicBezTo>
                <a:cubicBezTo>
                  <a:pt x="14438" y="20339"/>
                  <a:pt x="14496" y="20312"/>
                  <a:pt x="14612" y="20321"/>
                </a:cubicBezTo>
                <a:cubicBezTo>
                  <a:pt x="14651" y="20324"/>
                  <a:pt x="14699" y="20331"/>
                  <a:pt x="14756" y="20341"/>
                </a:cubicBezTo>
                <a:cubicBezTo>
                  <a:pt x="14865" y="20360"/>
                  <a:pt x="14924" y="20366"/>
                  <a:pt x="14982" y="20354"/>
                </a:cubicBezTo>
                <a:cubicBezTo>
                  <a:pt x="15010" y="20344"/>
                  <a:pt x="15032" y="20337"/>
                  <a:pt x="15057" y="20328"/>
                </a:cubicBezTo>
                <a:cubicBezTo>
                  <a:pt x="15077" y="20317"/>
                  <a:pt x="15097" y="20304"/>
                  <a:pt x="15119" y="20289"/>
                </a:cubicBezTo>
                <a:cubicBezTo>
                  <a:pt x="15126" y="20284"/>
                  <a:pt x="15132" y="20281"/>
                  <a:pt x="15139" y="20275"/>
                </a:cubicBezTo>
                <a:cubicBezTo>
                  <a:pt x="15165" y="20256"/>
                  <a:pt x="15195" y="20231"/>
                  <a:pt x="15228" y="20203"/>
                </a:cubicBezTo>
                <a:lnTo>
                  <a:pt x="15454" y="20020"/>
                </a:lnTo>
                <a:lnTo>
                  <a:pt x="15776" y="20098"/>
                </a:lnTo>
                <a:lnTo>
                  <a:pt x="16050" y="20164"/>
                </a:lnTo>
                <a:cubicBezTo>
                  <a:pt x="16076" y="20161"/>
                  <a:pt x="16102" y="20159"/>
                  <a:pt x="16126" y="20151"/>
                </a:cubicBezTo>
                <a:lnTo>
                  <a:pt x="16338" y="19915"/>
                </a:lnTo>
                <a:lnTo>
                  <a:pt x="16571" y="19659"/>
                </a:lnTo>
                <a:lnTo>
                  <a:pt x="16804" y="19639"/>
                </a:lnTo>
                <a:cubicBezTo>
                  <a:pt x="16806" y="19639"/>
                  <a:pt x="16809" y="19640"/>
                  <a:pt x="16811" y="19639"/>
                </a:cubicBezTo>
                <a:cubicBezTo>
                  <a:pt x="16848" y="19631"/>
                  <a:pt x="16889" y="19624"/>
                  <a:pt x="16927" y="19620"/>
                </a:cubicBezTo>
                <a:cubicBezTo>
                  <a:pt x="16966" y="19615"/>
                  <a:pt x="17005" y="19613"/>
                  <a:pt x="17044" y="19613"/>
                </a:cubicBezTo>
                <a:cubicBezTo>
                  <a:pt x="17161" y="19613"/>
                  <a:pt x="17261" y="19602"/>
                  <a:pt x="17338" y="19580"/>
                </a:cubicBezTo>
                <a:cubicBezTo>
                  <a:pt x="17440" y="19552"/>
                  <a:pt x="17499" y="19508"/>
                  <a:pt x="17496" y="19456"/>
                </a:cubicBezTo>
                <a:cubicBezTo>
                  <a:pt x="17495" y="19443"/>
                  <a:pt x="17491" y="19430"/>
                  <a:pt x="17482" y="19416"/>
                </a:cubicBezTo>
                <a:cubicBezTo>
                  <a:pt x="17473" y="19403"/>
                  <a:pt x="17464" y="19386"/>
                  <a:pt x="17461" y="19370"/>
                </a:cubicBezTo>
                <a:cubicBezTo>
                  <a:pt x="17460" y="19363"/>
                  <a:pt x="17461" y="19353"/>
                  <a:pt x="17461" y="19344"/>
                </a:cubicBezTo>
                <a:cubicBezTo>
                  <a:pt x="17462" y="19336"/>
                  <a:pt x="17467" y="19327"/>
                  <a:pt x="17468" y="19318"/>
                </a:cubicBezTo>
                <a:cubicBezTo>
                  <a:pt x="17471" y="19301"/>
                  <a:pt x="17473" y="19284"/>
                  <a:pt x="17482" y="19266"/>
                </a:cubicBezTo>
                <a:cubicBezTo>
                  <a:pt x="17486" y="19256"/>
                  <a:pt x="17490" y="19249"/>
                  <a:pt x="17496" y="19239"/>
                </a:cubicBezTo>
                <a:cubicBezTo>
                  <a:pt x="17512" y="19211"/>
                  <a:pt x="17537" y="19182"/>
                  <a:pt x="17564" y="19154"/>
                </a:cubicBezTo>
                <a:cubicBezTo>
                  <a:pt x="17610" y="19107"/>
                  <a:pt x="17672" y="19057"/>
                  <a:pt x="17742" y="19016"/>
                </a:cubicBezTo>
                <a:lnTo>
                  <a:pt x="17838" y="18748"/>
                </a:lnTo>
                <a:lnTo>
                  <a:pt x="18160" y="18636"/>
                </a:lnTo>
                <a:lnTo>
                  <a:pt x="18181" y="18630"/>
                </a:lnTo>
                <a:cubicBezTo>
                  <a:pt x="18222" y="18584"/>
                  <a:pt x="18268" y="18537"/>
                  <a:pt x="18311" y="18485"/>
                </a:cubicBezTo>
                <a:cubicBezTo>
                  <a:pt x="18365" y="18421"/>
                  <a:pt x="18419" y="18354"/>
                  <a:pt x="18475" y="18282"/>
                </a:cubicBezTo>
                <a:cubicBezTo>
                  <a:pt x="18485" y="18270"/>
                  <a:pt x="18493" y="18255"/>
                  <a:pt x="18503" y="18243"/>
                </a:cubicBezTo>
                <a:lnTo>
                  <a:pt x="18503" y="18203"/>
                </a:lnTo>
                <a:cubicBezTo>
                  <a:pt x="18517" y="17918"/>
                  <a:pt x="18536" y="17868"/>
                  <a:pt x="18667" y="17790"/>
                </a:cubicBezTo>
                <a:cubicBezTo>
                  <a:pt x="18707" y="17766"/>
                  <a:pt x="18743" y="17747"/>
                  <a:pt x="18777" y="17725"/>
                </a:cubicBezTo>
                <a:cubicBezTo>
                  <a:pt x="18784" y="17720"/>
                  <a:pt x="18790" y="17716"/>
                  <a:pt x="18797" y="17711"/>
                </a:cubicBezTo>
                <a:cubicBezTo>
                  <a:pt x="18823" y="17694"/>
                  <a:pt x="18851" y="17676"/>
                  <a:pt x="18872" y="17659"/>
                </a:cubicBezTo>
                <a:cubicBezTo>
                  <a:pt x="18884" y="17650"/>
                  <a:pt x="18896" y="17642"/>
                  <a:pt x="18907" y="17633"/>
                </a:cubicBezTo>
                <a:cubicBezTo>
                  <a:pt x="18912" y="17629"/>
                  <a:pt x="18916" y="17624"/>
                  <a:pt x="18920" y="17620"/>
                </a:cubicBezTo>
                <a:cubicBezTo>
                  <a:pt x="18922" y="17618"/>
                  <a:pt x="18919" y="17614"/>
                  <a:pt x="18920" y="17613"/>
                </a:cubicBezTo>
                <a:cubicBezTo>
                  <a:pt x="18934" y="17601"/>
                  <a:pt x="18950" y="17586"/>
                  <a:pt x="18962" y="17574"/>
                </a:cubicBezTo>
                <a:cubicBezTo>
                  <a:pt x="18968" y="17566"/>
                  <a:pt x="18976" y="17561"/>
                  <a:pt x="18982" y="17554"/>
                </a:cubicBezTo>
                <a:cubicBezTo>
                  <a:pt x="18992" y="17543"/>
                  <a:pt x="19002" y="17533"/>
                  <a:pt x="19009" y="17521"/>
                </a:cubicBezTo>
                <a:cubicBezTo>
                  <a:pt x="19014" y="17515"/>
                  <a:pt x="19013" y="17513"/>
                  <a:pt x="19016" y="17508"/>
                </a:cubicBezTo>
                <a:cubicBezTo>
                  <a:pt x="19025" y="17495"/>
                  <a:pt x="19031" y="17482"/>
                  <a:pt x="19037" y="17469"/>
                </a:cubicBezTo>
                <a:cubicBezTo>
                  <a:pt x="19048" y="17445"/>
                  <a:pt x="19053" y="17421"/>
                  <a:pt x="19057" y="17397"/>
                </a:cubicBezTo>
                <a:cubicBezTo>
                  <a:pt x="19058" y="17395"/>
                  <a:pt x="19064" y="17392"/>
                  <a:pt x="19064" y="17390"/>
                </a:cubicBezTo>
                <a:cubicBezTo>
                  <a:pt x="19066" y="17378"/>
                  <a:pt x="19064" y="17363"/>
                  <a:pt x="19064" y="17351"/>
                </a:cubicBezTo>
                <a:cubicBezTo>
                  <a:pt x="19064" y="17270"/>
                  <a:pt x="19073" y="17213"/>
                  <a:pt x="19092" y="17161"/>
                </a:cubicBezTo>
                <a:cubicBezTo>
                  <a:pt x="19104" y="17126"/>
                  <a:pt x="19122" y="17091"/>
                  <a:pt x="19146" y="17062"/>
                </a:cubicBezTo>
                <a:cubicBezTo>
                  <a:pt x="19183" y="17020"/>
                  <a:pt x="19231" y="16981"/>
                  <a:pt x="19304" y="16938"/>
                </a:cubicBezTo>
                <a:cubicBezTo>
                  <a:pt x="19349" y="16911"/>
                  <a:pt x="19394" y="16882"/>
                  <a:pt x="19427" y="16846"/>
                </a:cubicBezTo>
                <a:cubicBezTo>
                  <a:pt x="19439" y="16834"/>
                  <a:pt x="19445" y="16820"/>
                  <a:pt x="19455" y="16807"/>
                </a:cubicBezTo>
                <a:cubicBezTo>
                  <a:pt x="19465" y="16794"/>
                  <a:pt x="19473" y="16781"/>
                  <a:pt x="19482" y="16767"/>
                </a:cubicBezTo>
                <a:cubicBezTo>
                  <a:pt x="19491" y="16753"/>
                  <a:pt x="19502" y="16743"/>
                  <a:pt x="19509" y="16728"/>
                </a:cubicBezTo>
                <a:cubicBezTo>
                  <a:pt x="19525" y="16698"/>
                  <a:pt x="19540" y="16664"/>
                  <a:pt x="19551" y="16630"/>
                </a:cubicBezTo>
                <a:cubicBezTo>
                  <a:pt x="19563" y="16590"/>
                  <a:pt x="19576" y="16556"/>
                  <a:pt x="19592" y="16525"/>
                </a:cubicBezTo>
                <a:cubicBezTo>
                  <a:pt x="19608" y="16494"/>
                  <a:pt x="19624" y="16465"/>
                  <a:pt x="19646" y="16439"/>
                </a:cubicBezTo>
                <a:cubicBezTo>
                  <a:pt x="19669" y="16414"/>
                  <a:pt x="19697" y="16390"/>
                  <a:pt x="19729" y="16367"/>
                </a:cubicBezTo>
                <a:cubicBezTo>
                  <a:pt x="19760" y="16344"/>
                  <a:pt x="19801" y="16325"/>
                  <a:pt x="19845" y="16302"/>
                </a:cubicBezTo>
                <a:cubicBezTo>
                  <a:pt x="19889" y="16278"/>
                  <a:pt x="19923" y="16252"/>
                  <a:pt x="19955" y="16230"/>
                </a:cubicBezTo>
                <a:cubicBezTo>
                  <a:pt x="19980" y="16200"/>
                  <a:pt x="20006" y="16172"/>
                  <a:pt x="20030" y="16144"/>
                </a:cubicBezTo>
                <a:cubicBezTo>
                  <a:pt x="20053" y="16118"/>
                  <a:pt x="20070" y="16096"/>
                  <a:pt x="20092" y="16072"/>
                </a:cubicBezTo>
                <a:cubicBezTo>
                  <a:pt x="20103" y="16051"/>
                  <a:pt x="20116" y="16032"/>
                  <a:pt x="20126" y="16007"/>
                </a:cubicBezTo>
                <a:cubicBezTo>
                  <a:pt x="20127" y="16005"/>
                  <a:pt x="20126" y="16000"/>
                  <a:pt x="20126" y="16000"/>
                </a:cubicBezTo>
                <a:cubicBezTo>
                  <a:pt x="20136" y="15974"/>
                  <a:pt x="20143" y="15947"/>
                  <a:pt x="20153" y="15915"/>
                </a:cubicBezTo>
                <a:cubicBezTo>
                  <a:pt x="20163" y="15885"/>
                  <a:pt x="20179" y="15860"/>
                  <a:pt x="20188" y="15836"/>
                </a:cubicBezTo>
                <a:cubicBezTo>
                  <a:pt x="20215" y="15763"/>
                  <a:pt x="20236" y="15713"/>
                  <a:pt x="20277" y="15672"/>
                </a:cubicBezTo>
                <a:cubicBezTo>
                  <a:pt x="20331" y="15617"/>
                  <a:pt x="20412" y="15574"/>
                  <a:pt x="20557" y="15508"/>
                </a:cubicBezTo>
                <a:lnTo>
                  <a:pt x="20694" y="15449"/>
                </a:lnTo>
                <a:cubicBezTo>
                  <a:pt x="20804" y="15313"/>
                  <a:pt x="20873" y="15194"/>
                  <a:pt x="20873" y="15134"/>
                </a:cubicBezTo>
                <a:lnTo>
                  <a:pt x="20873" y="15049"/>
                </a:lnTo>
                <a:lnTo>
                  <a:pt x="20873" y="14741"/>
                </a:lnTo>
                <a:lnTo>
                  <a:pt x="21256" y="14446"/>
                </a:lnTo>
                <a:cubicBezTo>
                  <a:pt x="21277" y="14430"/>
                  <a:pt x="21291" y="14415"/>
                  <a:pt x="21311" y="14400"/>
                </a:cubicBezTo>
                <a:cubicBezTo>
                  <a:pt x="21315" y="14391"/>
                  <a:pt x="21321" y="14384"/>
                  <a:pt x="21325" y="14374"/>
                </a:cubicBezTo>
                <a:cubicBezTo>
                  <a:pt x="21337" y="14339"/>
                  <a:pt x="21347" y="14298"/>
                  <a:pt x="21359" y="14256"/>
                </a:cubicBezTo>
                <a:cubicBezTo>
                  <a:pt x="21360" y="14251"/>
                  <a:pt x="21364" y="14248"/>
                  <a:pt x="21366" y="14243"/>
                </a:cubicBezTo>
                <a:cubicBezTo>
                  <a:pt x="21379" y="14194"/>
                  <a:pt x="21395" y="14142"/>
                  <a:pt x="21407" y="14085"/>
                </a:cubicBezTo>
                <a:cubicBezTo>
                  <a:pt x="21409" y="14076"/>
                  <a:pt x="21405" y="14068"/>
                  <a:pt x="21407" y="14059"/>
                </a:cubicBezTo>
                <a:cubicBezTo>
                  <a:pt x="21433" y="13930"/>
                  <a:pt x="21461" y="13778"/>
                  <a:pt x="21482" y="13613"/>
                </a:cubicBezTo>
                <a:cubicBezTo>
                  <a:pt x="21467" y="13565"/>
                  <a:pt x="21453" y="13519"/>
                  <a:pt x="21441" y="13475"/>
                </a:cubicBezTo>
                <a:cubicBezTo>
                  <a:pt x="21418" y="13390"/>
                  <a:pt x="21403" y="13314"/>
                  <a:pt x="21400" y="13266"/>
                </a:cubicBezTo>
                <a:cubicBezTo>
                  <a:pt x="21400" y="13263"/>
                  <a:pt x="21400" y="13261"/>
                  <a:pt x="21400" y="13259"/>
                </a:cubicBezTo>
                <a:cubicBezTo>
                  <a:pt x="21400" y="13250"/>
                  <a:pt x="21393" y="13246"/>
                  <a:pt x="21393" y="13239"/>
                </a:cubicBezTo>
                <a:cubicBezTo>
                  <a:pt x="21394" y="13230"/>
                  <a:pt x="21398" y="13218"/>
                  <a:pt x="21400" y="13213"/>
                </a:cubicBezTo>
                <a:cubicBezTo>
                  <a:pt x="21410" y="13191"/>
                  <a:pt x="21422" y="13169"/>
                  <a:pt x="21427" y="13148"/>
                </a:cubicBezTo>
                <a:cubicBezTo>
                  <a:pt x="21432" y="13126"/>
                  <a:pt x="21430" y="13106"/>
                  <a:pt x="21427" y="13095"/>
                </a:cubicBezTo>
                <a:cubicBezTo>
                  <a:pt x="21422" y="13073"/>
                  <a:pt x="21456" y="13040"/>
                  <a:pt x="21503" y="13023"/>
                </a:cubicBezTo>
                <a:cubicBezTo>
                  <a:pt x="21508" y="13021"/>
                  <a:pt x="21517" y="13014"/>
                  <a:pt x="21523" y="13010"/>
                </a:cubicBezTo>
                <a:cubicBezTo>
                  <a:pt x="21529" y="13006"/>
                  <a:pt x="21531" y="13008"/>
                  <a:pt x="21537" y="13003"/>
                </a:cubicBezTo>
                <a:cubicBezTo>
                  <a:pt x="21538" y="12986"/>
                  <a:pt x="21543" y="12968"/>
                  <a:pt x="21544" y="12951"/>
                </a:cubicBezTo>
                <a:cubicBezTo>
                  <a:pt x="21551" y="12860"/>
                  <a:pt x="21559" y="12765"/>
                  <a:pt x="21564" y="12669"/>
                </a:cubicBezTo>
                <a:cubicBezTo>
                  <a:pt x="21569" y="12591"/>
                  <a:pt x="21574" y="12507"/>
                  <a:pt x="21578" y="12426"/>
                </a:cubicBezTo>
                <a:lnTo>
                  <a:pt x="21407" y="12170"/>
                </a:lnTo>
                <a:lnTo>
                  <a:pt x="21510" y="11902"/>
                </a:lnTo>
                <a:cubicBezTo>
                  <a:pt x="21522" y="11869"/>
                  <a:pt x="21528" y="11842"/>
                  <a:pt x="21537" y="11816"/>
                </a:cubicBezTo>
                <a:cubicBezTo>
                  <a:pt x="21546" y="11791"/>
                  <a:pt x="21558" y="11771"/>
                  <a:pt x="21564" y="11751"/>
                </a:cubicBezTo>
                <a:cubicBezTo>
                  <a:pt x="21570" y="11730"/>
                  <a:pt x="21575" y="11709"/>
                  <a:pt x="21578" y="11692"/>
                </a:cubicBezTo>
                <a:cubicBezTo>
                  <a:pt x="21581" y="11675"/>
                  <a:pt x="21579" y="11662"/>
                  <a:pt x="21578" y="11646"/>
                </a:cubicBezTo>
                <a:cubicBezTo>
                  <a:pt x="21576" y="11583"/>
                  <a:pt x="21548" y="11519"/>
                  <a:pt x="21489" y="11403"/>
                </a:cubicBezTo>
                <a:cubicBezTo>
                  <a:pt x="21407" y="11242"/>
                  <a:pt x="21382" y="11185"/>
                  <a:pt x="21407" y="11095"/>
                </a:cubicBezTo>
                <a:cubicBezTo>
                  <a:pt x="21408" y="11091"/>
                  <a:pt x="21413" y="11086"/>
                  <a:pt x="21414" y="11082"/>
                </a:cubicBezTo>
                <a:cubicBezTo>
                  <a:pt x="21422" y="11055"/>
                  <a:pt x="21432" y="11027"/>
                  <a:pt x="21448" y="10990"/>
                </a:cubicBezTo>
                <a:cubicBezTo>
                  <a:pt x="21457" y="10970"/>
                  <a:pt x="21462" y="10955"/>
                  <a:pt x="21468" y="10938"/>
                </a:cubicBezTo>
                <a:cubicBezTo>
                  <a:pt x="21488" y="10888"/>
                  <a:pt x="21502" y="10847"/>
                  <a:pt x="21503" y="10807"/>
                </a:cubicBezTo>
                <a:cubicBezTo>
                  <a:pt x="21503" y="10806"/>
                  <a:pt x="21503" y="10801"/>
                  <a:pt x="21503" y="10800"/>
                </a:cubicBezTo>
                <a:cubicBezTo>
                  <a:pt x="21502" y="10773"/>
                  <a:pt x="21497" y="10741"/>
                  <a:pt x="21489" y="10708"/>
                </a:cubicBezTo>
                <a:cubicBezTo>
                  <a:pt x="21480" y="10675"/>
                  <a:pt x="21465" y="10637"/>
                  <a:pt x="21448" y="10590"/>
                </a:cubicBezTo>
                <a:cubicBezTo>
                  <a:pt x="21429" y="10540"/>
                  <a:pt x="21415" y="10500"/>
                  <a:pt x="21407" y="10466"/>
                </a:cubicBezTo>
                <a:cubicBezTo>
                  <a:pt x="21398" y="10431"/>
                  <a:pt x="21397" y="10404"/>
                  <a:pt x="21400" y="10374"/>
                </a:cubicBezTo>
                <a:cubicBezTo>
                  <a:pt x="21403" y="10344"/>
                  <a:pt x="21413" y="10312"/>
                  <a:pt x="21427" y="10275"/>
                </a:cubicBezTo>
                <a:cubicBezTo>
                  <a:pt x="21442" y="10239"/>
                  <a:pt x="21461" y="10199"/>
                  <a:pt x="21489" y="10144"/>
                </a:cubicBezTo>
                <a:lnTo>
                  <a:pt x="21599" y="9921"/>
                </a:lnTo>
                <a:cubicBezTo>
                  <a:pt x="21598" y="9909"/>
                  <a:pt x="21599" y="9901"/>
                  <a:pt x="21599" y="9889"/>
                </a:cubicBezTo>
                <a:lnTo>
                  <a:pt x="21496" y="9652"/>
                </a:lnTo>
                <a:cubicBezTo>
                  <a:pt x="21465" y="9581"/>
                  <a:pt x="21441" y="9510"/>
                  <a:pt x="21427" y="9456"/>
                </a:cubicBezTo>
                <a:cubicBezTo>
                  <a:pt x="21414" y="9401"/>
                  <a:pt x="21409" y="9363"/>
                  <a:pt x="21421" y="9351"/>
                </a:cubicBezTo>
                <a:cubicBezTo>
                  <a:pt x="21425" y="9346"/>
                  <a:pt x="21432" y="9331"/>
                  <a:pt x="21441" y="9318"/>
                </a:cubicBezTo>
                <a:cubicBezTo>
                  <a:pt x="21469" y="9278"/>
                  <a:pt x="21516" y="9206"/>
                  <a:pt x="21564" y="9128"/>
                </a:cubicBezTo>
                <a:cubicBezTo>
                  <a:pt x="21555" y="8955"/>
                  <a:pt x="21543" y="8789"/>
                  <a:pt x="21530" y="8630"/>
                </a:cubicBezTo>
                <a:cubicBezTo>
                  <a:pt x="21527" y="8590"/>
                  <a:pt x="21527" y="8550"/>
                  <a:pt x="21523" y="8511"/>
                </a:cubicBezTo>
                <a:cubicBezTo>
                  <a:pt x="21505" y="8486"/>
                  <a:pt x="21489" y="8466"/>
                  <a:pt x="21475" y="8446"/>
                </a:cubicBezTo>
                <a:cubicBezTo>
                  <a:pt x="21474" y="8444"/>
                  <a:pt x="21470" y="8441"/>
                  <a:pt x="21468" y="8439"/>
                </a:cubicBezTo>
                <a:cubicBezTo>
                  <a:pt x="21456" y="8421"/>
                  <a:pt x="21444" y="8403"/>
                  <a:pt x="21434" y="8387"/>
                </a:cubicBezTo>
                <a:cubicBezTo>
                  <a:pt x="21432" y="8383"/>
                  <a:pt x="21430" y="8384"/>
                  <a:pt x="21427" y="8380"/>
                </a:cubicBezTo>
                <a:cubicBezTo>
                  <a:pt x="21419" y="8367"/>
                  <a:pt x="21412" y="8353"/>
                  <a:pt x="21407" y="8341"/>
                </a:cubicBezTo>
                <a:cubicBezTo>
                  <a:pt x="21405" y="8338"/>
                  <a:pt x="21408" y="8331"/>
                  <a:pt x="21407" y="8328"/>
                </a:cubicBezTo>
                <a:cubicBezTo>
                  <a:pt x="21402" y="8315"/>
                  <a:pt x="21396" y="8307"/>
                  <a:pt x="21393" y="8295"/>
                </a:cubicBezTo>
                <a:cubicBezTo>
                  <a:pt x="21393" y="8293"/>
                  <a:pt x="21394" y="8290"/>
                  <a:pt x="21393" y="8289"/>
                </a:cubicBezTo>
                <a:cubicBezTo>
                  <a:pt x="21390" y="8276"/>
                  <a:pt x="21387" y="8261"/>
                  <a:pt x="21386" y="8249"/>
                </a:cubicBezTo>
                <a:cubicBezTo>
                  <a:pt x="21386" y="8236"/>
                  <a:pt x="21384" y="8224"/>
                  <a:pt x="21386" y="8210"/>
                </a:cubicBezTo>
                <a:cubicBezTo>
                  <a:pt x="21387" y="8202"/>
                  <a:pt x="21391" y="8192"/>
                  <a:pt x="21393" y="8184"/>
                </a:cubicBezTo>
                <a:cubicBezTo>
                  <a:pt x="21395" y="8176"/>
                  <a:pt x="21398" y="8172"/>
                  <a:pt x="21400" y="8164"/>
                </a:cubicBezTo>
                <a:cubicBezTo>
                  <a:pt x="21405" y="8147"/>
                  <a:pt x="21414" y="8125"/>
                  <a:pt x="21421" y="8105"/>
                </a:cubicBezTo>
                <a:cubicBezTo>
                  <a:pt x="21440" y="8049"/>
                  <a:pt x="21453" y="7997"/>
                  <a:pt x="21462" y="7954"/>
                </a:cubicBezTo>
                <a:cubicBezTo>
                  <a:pt x="21459" y="7931"/>
                  <a:pt x="21458" y="7904"/>
                  <a:pt x="21455" y="7882"/>
                </a:cubicBezTo>
                <a:cubicBezTo>
                  <a:pt x="21436" y="7747"/>
                  <a:pt x="21409" y="7629"/>
                  <a:pt x="21386" y="7521"/>
                </a:cubicBezTo>
                <a:cubicBezTo>
                  <a:pt x="21384" y="7512"/>
                  <a:pt x="21388" y="7504"/>
                  <a:pt x="21386" y="7495"/>
                </a:cubicBezTo>
                <a:cubicBezTo>
                  <a:pt x="21374" y="7438"/>
                  <a:pt x="21359" y="7379"/>
                  <a:pt x="21345" y="7331"/>
                </a:cubicBezTo>
                <a:cubicBezTo>
                  <a:pt x="21339" y="7307"/>
                  <a:pt x="21332" y="7287"/>
                  <a:pt x="21325" y="7266"/>
                </a:cubicBezTo>
                <a:cubicBezTo>
                  <a:pt x="21311" y="7222"/>
                  <a:pt x="21298" y="7181"/>
                  <a:pt x="21284" y="7148"/>
                </a:cubicBezTo>
                <a:cubicBezTo>
                  <a:pt x="21282" y="7144"/>
                  <a:pt x="21278" y="7144"/>
                  <a:pt x="21277" y="7141"/>
                </a:cubicBezTo>
                <a:cubicBezTo>
                  <a:pt x="21269" y="7136"/>
                  <a:pt x="21263" y="7126"/>
                  <a:pt x="21256" y="7121"/>
                </a:cubicBezTo>
                <a:cubicBezTo>
                  <a:pt x="21161" y="7055"/>
                  <a:pt x="21091" y="7005"/>
                  <a:pt x="21037" y="6964"/>
                </a:cubicBezTo>
                <a:cubicBezTo>
                  <a:pt x="21010" y="6943"/>
                  <a:pt x="20987" y="6929"/>
                  <a:pt x="20968" y="6911"/>
                </a:cubicBezTo>
                <a:cubicBezTo>
                  <a:pt x="20912" y="6859"/>
                  <a:pt x="20889" y="6812"/>
                  <a:pt x="20879" y="6754"/>
                </a:cubicBezTo>
                <a:cubicBezTo>
                  <a:pt x="20873" y="6715"/>
                  <a:pt x="20873" y="6670"/>
                  <a:pt x="20873" y="6610"/>
                </a:cubicBezTo>
                <a:cubicBezTo>
                  <a:pt x="20872" y="6574"/>
                  <a:pt x="20874" y="6541"/>
                  <a:pt x="20873" y="6511"/>
                </a:cubicBezTo>
                <a:cubicBezTo>
                  <a:pt x="20872" y="6482"/>
                  <a:pt x="20868" y="6458"/>
                  <a:pt x="20866" y="6433"/>
                </a:cubicBezTo>
                <a:cubicBezTo>
                  <a:pt x="20864" y="6427"/>
                  <a:pt x="20861" y="6420"/>
                  <a:pt x="20859" y="6413"/>
                </a:cubicBezTo>
                <a:cubicBezTo>
                  <a:pt x="20843" y="6370"/>
                  <a:pt x="20814" y="6316"/>
                  <a:pt x="20770" y="6249"/>
                </a:cubicBezTo>
                <a:cubicBezTo>
                  <a:pt x="20748" y="6216"/>
                  <a:pt x="20722" y="6182"/>
                  <a:pt x="20694" y="6144"/>
                </a:cubicBezTo>
                <a:cubicBezTo>
                  <a:pt x="20685" y="6132"/>
                  <a:pt x="20677" y="6118"/>
                  <a:pt x="20667" y="6105"/>
                </a:cubicBezTo>
                <a:cubicBezTo>
                  <a:pt x="20655" y="6099"/>
                  <a:pt x="20639" y="6091"/>
                  <a:pt x="20626" y="6085"/>
                </a:cubicBezTo>
                <a:cubicBezTo>
                  <a:pt x="20601" y="6075"/>
                  <a:pt x="20574" y="6070"/>
                  <a:pt x="20544" y="6059"/>
                </a:cubicBezTo>
                <a:cubicBezTo>
                  <a:pt x="20466" y="6032"/>
                  <a:pt x="20401" y="6010"/>
                  <a:pt x="20352" y="5987"/>
                </a:cubicBezTo>
                <a:cubicBezTo>
                  <a:pt x="20315" y="5970"/>
                  <a:pt x="20287" y="5947"/>
                  <a:pt x="20263" y="5928"/>
                </a:cubicBezTo>
                <a:cubicBezTo>
                  <a:pt x="20255" y="5921"/>
                  <a:pt x="20250" y="5915"/>
                  <a:pt x="20242" y="5908"/>
                </a:cubicBezTo>
                <a:cubicBezTo>
                  <a:pt x="20235" y="5901"/>
                  <a:pt x="20228" y="5896"/>
                  <a:pt x="20222" y="5889"/>
                </a:cubicBezTo>
                <a:cubicBezTo>
                  <a:pt x="20210" y="5873"/>
                  <a:pt x="20197" y="5861"/>
                  <a:pt x="20188" y="5843"/>
                </a:cubicBezTo>
                <a:cubicBezTo>
                  <a:pt x="20173" y="5815"/>
                  <a:pt x="20164" y="5782"/>
                  <a:pt x="20153" y="5744"/>
                </a:cubicBezTo>
                <a:cubicBezTo>
                  <a:pt x="20146" y="5719"/>
                  <a:pt x="20140" y="5690"/>
                  <a:pt x="20133" y="5659"/>
                </a:cubicBezTo>
                <a:cubicBezTo>
                  <a:pt x="20126" y="5630"/>
                  <a:pt x="20119" y="5605"/>
                  <a:pt x="20112" y="5580"/>
                </a:cubicBezTo>
                <a:cubicBezTo>
                  <a:pt x="20098" y="5532"/>
                  <a:pt x="20085" y="5491"/>
                  <a:pt x="20064" y="5456"/>
                </a:cubicBezTo>
                <a:cubicBezTo>
                  <a:pt x="20054" y="5438"/>
                  <a:pt x="20043" y="5425"/>
                  <a:pt x="20030" y="5410"/>
                </a:cubicBezTo>
                <a:cubicBezTo>
                  <a:pt x="19977" y="5349"/>
                  <a:pt x="19898" y="5295"/>
                  <a:pt x="19770" y="5233"/>
                </a:cubicBezTo>
                <a:cubicBezTo>
                  <a:pt x="19709" y="5203"/>
                  <a:pt x="19660" y="5178"/>
                  <a:pt x="19626" y="5148"/>
                </a:cubicBezTo>
                <a:cubicBezTo>
                  <a:pt x="19603" y="5127"/>
                  <a:pt x="19586" y="5106"/>
                  <a:pt x="19571" y="5082"/>
                </a:cubicBezTo>
                <a:cubicBezTo>
                  <a:pt x="19564" y="5070"/>
                  <a:pt x="19556" y="5056"/>
                  <a:pt x="19551" y="5043"/>
                </a:cubicBezTo>
                <a:cubicBezTo>
                  <a:pt x="19539" y="5015"/>
                  <a:pt x="19530" y="4981"/>
                  <a:pt x="19523" y="4944"/>
                </a:cubicBezTo>
                <a:cubicBezTo>
                  <a:pt x="19516" y="4910"/>
                  <a:pt x="19508" y="4881"/>
                  <a:pt x="19496" y="4852"/>
                </a:cubicBezTo>
                <a:cubicBezTo>
                  <a:pt x="19490" y="4838"/>
                  <a:pt x="19483" y="4826"/>
                  <a:pt x="19475" y="4813"/>
                </a:cubicBezTo>
                <a:cubicBezTo>
                  <a:pt x="19468" y="4800"/>
                  <a:pt x="19464" y="4786"/>
                  <a:pt x="19455" y="4774"/>
                </a:cubicBezTo>
                <a:cubicBezTo>
                  <a:pt x="19445" y="4761"/>
                  <a:pt x="19432" y="4746"/>
                  <a:pt x="19420" y="4734"/>
                </a:cubicBezTo>
                <a:cubicBezTo>
                  <a:pt x="19409" y="4722"/>
                  <a:pt x="19393" y="4713"/>
                  <a:pt x="19379" y="4702"/>
                </a:cubicBezTo>
                <a:cubicBezTo>
                  <a:pt x="19351" y="4678"/>
                  <a:pt x="19321" y="4654"/>
                  <a:pt x="19283" y="4630"/>
                </a:cubicBezTo>
                <a:cubicBezTo>
                  <a:pt x="19239" y="4601"/>
                  <a:pt x="19202" y="4575"/>
                  <a:pt x="19174" y="4551"/>
                </a:cubicBezTo>
                <a:cubicBezTo>
                  <a:pt x="19145" y="4527"/>
                  <a:pt x="19122" y="4506"/>
                  <a:pt x="19105" y="4479"/>
                </a:cubicBezTo>
                <a:cubicBezTo>
                  <a:pt x="19088" y="4451"/>
                  <a:pt x="19081" y="4418"/>
                  <a:pt x="19071" y="4380"/>
                </a:cubicBezTo>
                <a:cubicBezTo>
                  <a:pt x="19066" y="4361"/>
                  <a:pt x="19062" y="4344"/>
                  <a:pt x="19057" y="4321"/>
                </a:cubicBezTo>
                <a:cubicBezTo>
                  <a:pt x="19053" y="4299"/>
                  <a:pt x="19048" y="4270"/>
                  <a:pt x="19044" y="4243"/>
                </a:cubicBezTo>
                <a:cubicBezTo>
                  <a:pt x="19043" y="4235"/>
                  <a:pt x="19038" y="4230"/>
                  <a:pt x="19037" y="4223"/>
                </a:cubicBezTo>
                <a:cubicBezTo>
                  <a:pt x="18961" y="4125"/>
                  <a:pt x="18889" y="4030"/>
                  <a:pt x="18825" y="3941"/>
                </a:cubicBezTo>
                <a:cubicBezTo>
                  <a:pt x="18802" y="3910"/>
                  <a:pt x="18784" y="3879"/>
                  <a:pt x="18763" y="3849"/>
                </a:cubicBezTo>
                <a:cubicBezTo>
                  <a:pt x="18758" y="3847"/>
                  <a:pt x="18754" y="3845"/>
                  <a:pt x="18749" y="3843"/>
                </a:cubicBezTo>
                <a:cubicBezTo>
                  <a:pt x="18729" y="3831"/>
                  <a:pt x="18712" y="3822"/>
                  <a:pt x="18694" y="3810"/>
                </a:cubicBezTo>
                <a:cubicBezTo>
                  <a:pt x="18549" y="3710"/>
                  <a:pt x="18487" y="3593"/>
                  <a:pt x="18468" y="3370"/>
                </a:cubicBezTo>
                <a:cubicBezTo>
                  <a:pt x="18459" y="3346"/>
                  <a:pt x="18455" y="3326"/>
                  <a:pt x="18455" y="3311"/>
                </a:cubicBezTo>
                <a:cubicBezTo>
                  <a:pt x="18454" y="3300"/>
                  <a:pt x="18450" y="3291"/>
                  <a:pt x="18448" y="3279"/>
                </a:cubicBezTo>
                <a:cubicBezTo>
                  <a:pt x="18433" y="3203"/>
                  <a:pt x="18384" y="3106"/>
                  <a:pt x="18311" y="3003"/>
                </a:cubicBezTo>
                <a:cubicBezTo>
                  <a:pt x="18287" y="2992"/>
                  <a:pt x="18260" y="2983"/>
                  <a:pt x="18229" y="2970"/>
                </a:cubicBezTo>
                <a:cubicBezTo>
                  <a:pt x="18197" y="2958"/>
                  <a:pt x="18166" y="2940"/>
                  <a:pt x="18126" y="2925"/>
                </a:cubicBezTo>
                <a:lnTo>
                  <a:pt x="17783" y="2800"/>
                </a:lnTo>
                <a:lnTo>
                  <a:pt x="17640" y="2380"/>
                </a:lnTo>
                <a:lnTo>
                  <a:pt x="17619" y="2315"/>
                </a:lnTo>
                <a:cubicBezTo>
                  <a:pt x="17574" y="2281"/>
                  <a:pt x="17526" y="2253"/>
                  <a:pt x="17482" y="2223"/>
                </a:cubicBezTo>
                <a:cubicBezTo>
                  <a:pt x="17441" y="2195"/>
                  <a:pt x="17405" y="2168"/>
                  <a:pt x="17366" y="2144"/>
                </a:cubicBezTo>
                <a:cubicBezTo>
                  <a:pt x="17228" y="2061"/>
                  <a:pt x="17099" y="2000"/>
                  <a:pt x="17002" y="1987"/>
                </a:cubicBezTo>
                <a:cubicBezTo>
                  <a:pt x="16989" y="1985"/>
                  <a:pt x="16974" y="1987"/>
                  <a:pt x="16961" y="1987"/>
                </a:cubicBezTo>
                <a:cubicBezTo>
                  <a:pt x="16947" y="1987"/>
                  <a:pt x="16935" y="1988"/>
                  <a:pt x="16920" y="1987"/>
                </a:cubicBezTo>
                <a:cubicBezTo>
                  <a:pt x="16905" y="1986"/>
                  <a:pt x="16888" y="1982"/>
                  <a:pt x="16872" y="1980"/>
                </a:cubicBezTo>
                <a:cubicBezTo>
                  <a:pt x="16814" y="1972"/>
                  <a:pt x="16755" y="1955"/>
                  <a:pt x="16694" y="1934"/>
                </a:cubicBezTo>
                <a:lnTo>
                  <a:pt x="16509" y="1928"/>
                </a:lnTo>
                <a:lnTo>
                  <a:pt x="16386" y="1777"/>
                </a:lnTo>
                <a:cubicBezTo>
                  <a:pt x="16342" y="1744"/>
                  <a:pt x="16302" y="1709"/>
                  <a:pt x="16270" y="1672"/>
                </a:cubicBezTo>
                <a:cubicBezTo>
                  <a:pt x="16232" y="1628"/>
                  <a:pt x="16185" y="1584"/>
                  <a:pt x="16139" y="1548"/>
                </a:cubicBezTo>
                <a:cubicBezTo>
                  <a:pt x="16094" y="1511"/>
                  <a:pt x="16050" y="1481"/>
                  <a:pt x="16002" y="1456"/>
                </a:cubicBezTo>
                <a:cubicBezTo>
                  <a:pt x="15986" y="1447"/>
                  <a:pt x="15971" y="1437"/>
                  <a:pt x="15954" y="1430"/>
                </a:cubicBezTo>
                <a:cubicBezTo>
                  <a:pt x="15892" y="1443"/>
                  <a:pt x="15810" y="1462"/>
                  <a:pt x="15722" y="1482"/>
                </a:cubicBezTo>
                <a:lnTo>
                  <a:pt x="15420" y="1554"/>
                </a:lnTo>
                <a:lnTo>
                  <a:pt x="15194" y="1377"/>
                </a:lnTo>
                <a:cubicBezTo>
                  <a:pt x="15160" y="1351"/>
                  <a:pt x="15132" y="1330"/>
                  <a:pt x="15105" y="1311"/>
                </a:cubicBezTo>
                <a:cubicBezTo>
                  <a:pt x="15096" y="1305"/>
                  <a:pt x="15087" y="1298"/>
                  <a:pt x="15078" y="1292"/>
                </a:cubicBezTo>
                <a:cubicBezTo>
                  <a:pt x="15071" y="1288"/>
                  <a:pt x="15063" y="1283"/>
                  <a:pt x="15057" y="1279"/>
                </a:cubicBezTo>
                <a:cubicBezTo>
                  <a:pt x="15042" y="1269"/>
                  <a:pt x="15024" y="1259"/>
                  <a:pt x="15009" y="1252"/>
                </a:cubicBezTo>
                <a:cubicBezTo>
                  <a:pt x="14979" y="1243"/>
                  <a:pt x="14948" y="1236"/>
                  <a:pt x="14913" y="1226"/>
                </a:cubicBezTo>
                <a:cubicBezTo>
                  <a:pt x="14902" y="1225"/>
                  <a:pt x="14891" y="1227"/>
                  <a:pt x="14879" y="1226"/>
                </a:cubicBezTo>
                <a:cubicBezTo>
                  <a:pt x="14874" y="1226"/>
                  <a:pt x="14871" y="1226"/>
                  <a:pt x="14865" y="1226"/>
                </a:cubicBezTo>
                <a:cubicBezTo>
                  <a:pt x="14853" y="1226"/>
                  <a:pt x="14837" y="1226"/>
                  <a:pt x="14824" y="1226"/>
                </a:cubicBezTo>
                <a:cubicBezTo>
                  <a:pt x="14820" y="1226"/>
                  <a:pt x="14815" y="1226"/>
                  <a:pt x="14811" y="1226"/>
                </a:cubicBezTo>
                <a:cubicBezTo>
                  <a:pt x="14776" y="1228"/>
                  <a:pt x="14742" y="1227"/>
                  <a:pt x="14694" y="1233"/>
                </a:cubicBezTo>
                <a:cubicBezTo>
                  <a:pt x="14637" y="1239"/>
                  <a:pt x="14584" y="1245"/>
                  <a:pt x="14543" y="1246"/>
                </a:cubicBezTo>
                <a:cubicBezTo>
                  <a:pt x="14502" y="1247"/>
                  <a:pt x="14472" y="1245"/>
                  <a:pt x="14441" y="1239"/>
                </a:cubicBezTo>
                <a:cubicBezTo>
                  <a:pt x="14410" y="1233"/>
                  <a:pt x="14379" y="1227"/>
                  <a:pt x="14352" y="1213"/>
                </a:cubicBezTo>
                <a:cubicBezTo>
                  <a:pt x="14324" y="1199"/>
                  <a:pt x="14300" y="1177"/>
                  <a:pt x="14269" y="1154"/>
                </a:cubicBezTo>
                <a:cubicBezTo>
                  <a:pt x="14233" y="1127"/>
                  <a:pt x="14191" y="1106"/>
                  <a:pt x="14146" y="1089"/>
                </a:cubicBezTo>
                <a:cubicBezTo>
                  <a:pt x="14101" y="1071"/>
                  <a:pt x="14048" y="1056"/>
                  <a:pt x="13995" y="1049"/>
                </a:cubicBezTo>
                <a:cubicBezTo>
                  <a:pt x="13961" y="1044"/>
                  <a:pt x="13923" y="1043"/>
                  <a:pt x="13886" y="1043"/>
                </a:cubicBezTo>
                <a:cubicBezTo>
                  <a:pt x="13814" y="1043"/>
                  <a:pt x="13763" y="1037"/>
                  <a:pt x="13715" y="1023"/>
                </a:cubicBezTo>
                <a:cubicBezTo>
                  <a:pt x="13699" y="1018"/>
                  <a:pt x="13682" y="1017"/>
                  <a:pt x="13667" y="1010"/>
                </a:cubicBezTo>
                <a:cubicBezTo>
                  <a:pt x="13652" y="1003"/>
                  <a:pt x="13641" y="993"/>
                  <a:pt x="13626" y="984"/>
                </a:cubicBezTo>
                <a:cubicBezTo>
                  <a:pt x="13580" y="955"/>
                  <a:pt x="13534" y="911"/>
                  <a:pt x="13475" y="852"/>
                </a:cubicBezTo>
                <a:cubicBezTo>
                  <a:pt x="13468" y="845"/>
                  <a:pt x="13461" y="839"/>
                  <a:pt x="13454" y="833"/>
                </a:cubicBezTo>
                <a:cubicBezTo>
                  <a:pt x="13364" y="806"/>
                  <a:pt x="13275" y="782"/>
                  <a:pt x="13194" y="754"/>
                </a:cubicBezTo>
                <a:cubicBezTo>
                  <a:pt x="13134" y="734"/>
                  <a:pt x="13076" y="715"/>
                  <a:pt x="13023" y="695"/>
                </a:cubicBezTo>
                <a:cubicBezTo>
                  <a:pt x="13021" y="694"/>
                  <a:pt x="13018" y="689"/>
                  <a:pt x="13016" y="689"/>
                </a:cubicBezTo>
                <a:cubicBezTo>
                  <a:pt x="13005" y="690"/>
                  <a:pt x="13000" y="694"/>
                  <a:pt x="12989" y="695"/>
                </a:cubicBezTo>
                <a:lnTo>
                  <a:pt x="12694" y="721"/>
                </a:lnTo>
                <a:lnTo>
                  <a:pt x="12454" y="466"/>
                </a:lnTo>
                <a:lnTo>
                  <a:pt x="12338" y="348"/>
                </a:lnTo>
                <a:cubicBezTo>
                  <a:pt x="12327" y="345"/>
                  <a:pt x="12315" y="343"/>
                  <a:pt x="12304" y="341"/>
                </a:cubicBezTo>
                <a:cubicBezTo>
                  <a:pt x="12298" y="340"/>
                  <a:pt x="12296" y="336"/>
                  <a:pt x="12290" y="334"/>
                </a:cubicBezTo>
                <a:cubicBezTo>
                  <a:pt x="12234" y="324"/>
                  <a:pt x="12173" y="319"/>
                  <a:pt x="12112" y="315"/>
                </a:cubicBezTo>
                <a:cubicBezTo>
                  <a:pt x="12108" y="314"/>
                  <a:pt x="12109" y="315"/>
                  <a:pt x="12105" y="315"/>
                </a:cubicBezTo>
                <a:cubicBezTo>
                  <a:pt x="12069" y="312"/>
                  <a:pt x="12031" y="308"/>
                  <a:pt x="11995" y="308"/>
                </a:cubicBezTo>
                <a:cubicBezTo>
                  <a:pt x="11963" y="308"/>
                  <a:pt x="11932" y="304"/>
                  <a:pt x="11899" y="302"/>
                </a:cubicBezTo>
                <a:lnTo>
                  <a:pt x="11879" y="308"/>
                </a:lnTo>
                <a:lnTo>
                  <a:pt x="11536" y="407"/>
                </a:lnTo>
                <a:lnTo>
                  <a:pt x="11194" y="151"/>
                </a:lnTo>
                <a:lnTo>
                  <a:pt x="11030" y="26"/>
                </a:lnTo>
                <a:cubicBezTo>
                  <a:pt x="11023" y="25"/>
                  <a:pt x="11023" y="27"/>
                  <a:pt x="11016" y="26"/>
                </a:cubicBezTo>
                <a:cubicBezTo>
                  <a:pt x="10951" y="19"/>
                  <a:pt x="10873" y="7"/>
                  <a:pt x="10790" y="0"/>
                </a:cubicBezTo>
                <a:close/>
              </a:path>
            </a:pathLst>
          </a:custGeom>
          <a:effectLst>
            <a:outerShdw blurRad="50800" dist="38100" dir="5520000" rotWithShape="0">
              <a:srgbClr val="628386">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 name="(103115)_Akron Post Tailgate Event_(003).jpg"/>
          <p:cNvPicPr>
            <a:picLocks noChangeAspect="1"/>
          </p:cNvPicPr>
          <p:nvPr/>
        </p:nvPicPr>
        <p:blipFill>
          <a:blip r:embed="rId3"/>
          <a:srcRect l="8226" t="30" r="4025" b="30"/>
          <a:stretch>
            <a:fillRect/>
          </a:stretch>
        </p:blipFill>
        <p:spPr>
          <a:xfrm>
            <a:off x="-8533" y="-67430"/>
            <a:ext cx="13021866" cy="9888460"/>
          </a:xfrm>
          <a:prstGeom prst="rect">
            <a:avLst/>
          </a:prstGeom>
          <a:ln w="12700">
            <a:miter lim="400000"/>
          </a:ln>
        </p:spPr>
      </p:pic>
      <p:sp>
        <p:nvSpPr>
          <p:cNvPr id="448" name="Shape 448"/>
          <p:cNvSpPr>
            <a:spLocks noGrp="1"/>
          </p:cNvSpPr>
          <p:nvPr>
            <p:ph type="body" idx="15"/>
          </p:nvPr>
        </p:nvSpPr>
        <p:spPr>
          <a:xfrm>
            <a:off x="873745" y="6883507"/>
            <a:ext cx="13004801" cy="2341881"/>
          </a:xfrm>
          <a:prstGeom prst="rect">
            <a:avLst/>
          </a:prstGeom>
          <a:effectLst>
            <a:outerShdw blurRad="228600" dist="44497" dir="5400000" rotWithShape="0">
              <a:srgbClr val="000000"/>
            </a:outerShdw>
          </a:effectLst>
        </p:spPr>
        <p:txBody>
          <a:bodyPr/>
          <a:lstStyle/>
          <a:p>
            <a:pPr algn="l">
              <a:lnSpc>
                <a:spcPct val="80000"/>
              </a:lnSpc>
              <a:defRPr sz="7200">
                <a:solidFill>
                  <a:srgbClr val="FFFFFF"/>
                </a:solidFill>
                <a:latin typeface="Avenir Next Medium"/>
                <a:ea typeface="Avenir Next Medium"/>
                <a:cs typeface="Avenir Next Medium"/>
                <a:sym typeface="Avenir Next Medium"/>
              </a:defRPr>
            </a:pPr>
            <a:r>
              <a:t>TODAY’S</a:t>
            </a:r>
          </a:p>
          <a:p>
            <a:pPr algn="l">
              <a:lnSpc>
                <a:spcPct val="80000"/>
              </a:lnSpc>
              <a:defRPr sz="7200">
                <a:solidFill>
                  <a:srgbClr val="FFFFFF"/>
                </a:solidFill>
                <a:latin typeface="Avenir Next Medium"/>
                <a:ea typeface="Avenir Next Medium"/>
                <a:cs typeface="Avenir Next Medium"/>
                <a:sym typeface="Avenir Next Medium"/>
              </a:defRPr>
            </a:pPr>
            <a:r>
              <a:t>AMERICAN LEGION</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 name="073015_DRTVCommericail-1649.jpg"/>
          <p:cNvPicPr>
            <a:picLocks noGrp="1" noChangeAspect="1"/>
          </p:cNvPicPr>
          <p:nvPr>
            <p:ph type="pic" idx="13"/>
          </p:nvPr>
        </p:nvPicPr>
        <p:blipFill>
          <a:blip r:embed="rId3"/>
          <a:srcRect l="7993" t="7360" r="7993" b="16217"/>
          <a:stretch>
            <a:fillRect/>
          </a:stretch>
        </p:blipFill>
        <p:spPr>
          <a:xfrm>
            <a:off x="5841791" y="-31996"/>
            <a:ext cx="7182258" cy="9817592"/>
          </a:xfrm>
          <a:prstGeom prst="rect">
            <a:avLst/>
          </a:prstGeom>
        </p:spPr>
      </p:pic>
      <p:sp>
        <p:nvSpPr>
          <p:cNvPr id="453" name="Shape 453"/>
          <p:cNvSpPr>
            <a:spLocks noGrp="1"/>
          </p:cNvSpPr>
          <p:nvPr>
            <p:ph type="body" idx="14"/>
          </p:nvPr>
        </p:nvSpPr>
        <p:spPr>
          <a:xfrm>
            <a:off x="389358" y="3361893"/>
            <a:ext cx="4733414" cy="4926990"/>
          </a:xfrm>
          <a:prstGeom prst="rect">
            <a:avLst/>
          </a:prstGeom>
        </p:spPr>
        <p:txBody>
          <a:bodyPr anchor="t"/>
          <a:lstStyle/>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Free representation for </a:t>
            </a:r>
            <a:r>
              <a:rPr lang="en-US" dirty="0"/>
              <a:t>some </a:t>
            </a:r>
            <a:r>
              <a:rPr dirty="0"/>
              <a:t>7</a:t>
            </a:r>
            <a:r>
              <a:rPr lang="en-US" dirty="0"/>
              <a:t>5</a:t>
            </a:r>
            <a:r>
              <a:rPr dirty="0"/>
              <a:t>0,000 veterans and families seeking VA disability and medical benefits at any one time </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Support for veterans suffering from PTSD and TBI</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Millions of volunteer hours and services at VA facilities</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Representation before Congress and the White House to provide timely VA health care and efficient benefits processing</a:t>
            </a:r>
          </a:p>
        </p:txBody>
      </p:sp>
      <p:sp>
        <p:nvSpPr>
          <p:cNvPr id="454" name="Shape 454"/>
          <p:cNvSpPr/>
          <p:nvPr/>
        </p:nvSpPr>
        <p:spPr>
          <a:xfrm>
            <a:off x="328883" y="523877"/>
            <a:ext cx="8631536" cy="558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ts val="4800"/>
              </a:lnSpc>
              <a:defRPr sz="2600">
                <a:solidFill>
                  <a:srgbClr val="53585F"/>
                </a:solidFill>
                <a:latin typeface="Avenir Next Demi Bold"/>
                <a:ea typeface="Avenir Next Demi Bold"/>
                <a:cs typeface="Avenir Next Demi Bold"/>
                <a:sym typeface="Avenir Next Demi Bold"/>
              </a:defRPr>
            </a:lvl1pPr>
          </a:lstStyle>
          <a:p>
            <a:r>
              <a:t>SERVICES FOR VETERANS</a:t>
            </a:r>
          </a:p>
        </p:txBody>
      </p:sp>
      <p:sp>
        <p:nvSpPr>
          <p:cNvPr id="455" name="Shape 455"/>
          <p:cNvSpPr/>
          <p:nvPr/>
        </p:nvSpPr>
        <p:spPr>
          <a:xfrm>
            <a:off x="338558" y="1290271"/>
            <a:ext cx="5404515" cy="197490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lnSpc>
                <a:spcPct val="80000"/>
              </a:lnSpc>
              <a:defRPr sz="5000">
                <a:solidFill>
                  <a:schemeClr val="accent1">
                    <a:hueOff val="47394"/>
                    <a:satOff val="-25753"/>
                    <a:lumOff val="-7544"/>
                  </a:schemeClr>
                </a:solidFill>
                <a:latin typeface="Avenir Next Medium"/>
                <a:ea typeface="Avenir Next Medium"/>
                <a:cs typeface="Avenir Next Medium"/>
                <a:sym typeface="Avenir Next Medium"/>
              </a:defRPr>
            </a:lvl1pPr>
          </a:lstStyle>
          <a:p>
            <a:r>
              <a:rPr dirty="0"/>
              <a:t>VETERANS AFFAIRS &amp; REHABILITATION</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 name="03202014_dc_recruit_military_job_fair_6286.jpeg"/>
          <p:cNvPicPr>
            <a:picLocks noGrp="1" noChangeAspect="1"/>
          </p:cNvPicPr>
          <p:nvPr>
            <p:ph type="pic" idx="13"/>
          </p:nvPr>
        </p:nvPicPr>
        <p:blipFill>
          <a:blip r:embed="rId3"/>
          <a:srcRect l="31932" r="19218"/>
          <a:stretch>
            <a:fillRect/>
          </a:stretch>
        </p:blipFill>
        <p:spPr>
          <a:xfrm>
            <a:off x="5841791" y="-31996"/>
            <a:ext cx="7182257" cy="9817591"/>
          </a:xfrm>
          <a:prstGeom prst="rect">
            <a:avLst/>
          </a:prstGeom>
        </p:spPr>
      </p:pic>
      <p:sp>
        <p:nvSpPr>
          <p:cNvPr id="460" name="Shape 460"/>
          <p:cNvSpPr>
            <a:spLocks noGrp="1"/>
          </p:cNvSpPr>
          <p:nvPr>
            <p:ph type="body" idx="14"/>
          </p:nvPr>
        </p:nvSpPr>
        <p:spPr>
          <a:xfrm>
            <a:off x="379279" y="3326310"/>
            <a:ext cx="4733413" cy="4926990"/>
          </a:xfrm>
          <a:prstGeom prst="rect">
            <a:avLst/>
          </a:prstGeom>
        </p:spPr>
        <p:txBody>
          <a:bodyPr anchor="t"/>
          <a:lstStyle/>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More than 1,000 job fairs and other career events for veterans and their families every year, nationwide</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Fighting for fair conversion of military experience to credit hours for civilian careers in specialized fields</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Mentorship and advice for veteran entrepreneurs</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Relief, support and help for homeless veterans</a:t>
            </a:r>
          </a:p>
        </p:txBody>
      </p:sp>
      <p:sp>
        <p:nvSpPr>
          <p:cNvPr id="461" name="Shape 461"/>
          <p:cNvSpPr/>
          <p:nvPr/>
        </p:nvSpPr>
        <p:spPr>
          <a:xfrm>
            <a:off x="349042" y="522180"/>
            <a:ext cx="8631536" cy="558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ts val="4800"/>
              </a:lnSpc>
              <a:defRPr sz="2600">
                <a:solidFill>
                  <a:srgbClr val="53585F"/>
                </a:solidFill>
                <a:latin typeface="Avenir Next Demi Bold"/>
                <a:ea typeface="Avenir Next Demi Bold"/>
                <a:cs typeface="Avenir Next Demi Bold"/>
                <a:sym typeface="Avenir Next Demi Bold"/>
              </a:defRPr>
            </a:lvl1pPr>
          </a:lstStyle>
          <a:p>
            <a:r>
              <a:t>SERVICES FOR VETERANS</a:t>
            </a:r>
          </a:p>
        </p:txBody>
      </p:sp>
      <p:sp>
        <p:nvSpPr>
          <p:cNvPr id="462" name="Shape 462"/>
          <p:cNvSpPr/>
          <p:nvPr/>
        </p:nvSpPr>
        <p:spPr>
          <a:xfrm>
            <a:off x="348638" y="1081461"/>
            <a:ext cx="5232811" cy="234696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ct val="80000"/>
              </a:lnSpc>
              <a:defRPr sz="5000">
                <a:solidFill>
                  <a:schemeClr val="accent1">
                    <a:hueOff val="47394"/>
                    <a:satOff val="-25753"/>
                    <a:lumOff val="-7544"/>
                  </a:schemeClr>
                </a:solidFill>
                <a:latin typeface="Avenir Next Medium"/>
                <a:ea typeface="Avenir Next Medium"/>
                <a:cs typeface="Avenir Next Medium"/>
                <a:sym typeface="Avenir Next Medium"/>
              </a:defRPr>
            </a:lvl1pPr>
          </a:lstStyle>
          <a:p>
            <a:r>
              <a:t>VETERANS EDUCATION  &amp; EMPLOYMENT</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 name="10062015_boy_scouts_9999.jpg"/>
          <p:cNvPicPr>
            <a:picLocks noGrp="1" noChangeAspect="1"/>
          </p:cNvPicPr>
          <p:nvPr>
            <p:ph type="pic" idx="13"/>
          </p:nvPr>
        </p:nvPicPr>
        <p:blipFill>
          <a:blip r:embed="rId3"/>
          <a:srcRect r="5754"/>
          <a:stretch>
            <a:fillRect/>
          </a:stretch>
        </p:blipFill>
        <p:spPr>
          <a:xfrm>
            <a:off x="6845838" y="-31996"/>
            <a:ext cx="6178211" cy="9817592"/>
          </a:xfrm>
          <a:prstGeom prst="rect">
            <a:avLst/>
          </a:prstGeom>
        </p:spPr>
      </p:pic>
      <p:sp>
        <p:nvSpPr>
          <p:cNvPr id="467" name="Shape 467"/>
          <p:cNvSpPr>
            <a:spLocks noGrp="1"/>
          </p:cNvSpPr>
          <p:nvPr>
            <p:ph type="body" idx="14"/>
          </p:nvPr>
        </p:nvSpPr>
        <p:spPr>
          <a:xfrm>
            <a:off x="507688" y="2640937"/>
            <a:ext cx="5884827" cy="5950346"/>
          </a:xfrm>
          <a:prstGeom prst="rect">
            <a:avLst/>
          </a:prstGeom>
        </p:spPr>
        <p:txBody>
          <a:bodyPr anchor="t"/>
          <a:lstStyle/>
          <a:p>
            <a:pPr marL="228600" indent="-228600" algn="l">
              <a:spcBef>
                <a:spcPts val="1500"/>
              </a:spcBef>
              <a:buClr>
                <a:schemeClr val="accent1">
                  <a:hueOff val="47394"/>
                  <a:satOff val="-25753"/>
                  <a:lumOff val="-7544"/>
                </a:schemeClr>
              </a:buClr>
              <a:buSzPct val="90000"/>
              <a:buChar char="‣"/>
              <a:defRPr sz="2200" cap="none">
                <a:solidFill>
                  <a:srgbClr val="000000"/>
                </a:solidFill>
                <a:latin typeface="+mj-lt"/>
                <a:ea typeface="+mj-ea"/>
                <a:cs typeface="+mj-cs"/>
                <a:sym typeface="Avenir Next"/>
              </a:defRPr>
            </a:pPr>
            <a:r>
              <a:rPr dirty="0"/>
              <a:t>Financial assistance for needy military and veteran families with young children</a:t>
            </a:r>
          </a:p>
          <a:p>
            <a:pPr marL="228600" indent="-228600" algn="l">
              <a:spcBef>
                <a:spcPts val="1500"/>
              </a:spcBef>
              <a:buClr>
                <a:schemeClr val="accent1">
                  <a:hueOff val="47394"/>
                  <a:satOff val="-25753"/>
                  <a:lumOff val="-7544"/>
                </a:schemeClr>
              </a:buClr>
              <a:buSzPct val="90000"/>
              <a:buChar char="‣"/>
              <a:defRPr sz="2200" cap="none">
                <a:solidFill>
                  <a:srgbClr val="000000"/>
                </a:solidFill>
                <a:latin typeface="+mj-lt"/>
                <a:ea typeface="+mj-ea"/>
                <a:cs typeface="+mj-cs"/>
                <a:sym typeface="Avenir Next"/>
              </a:defRPr>
            </a:pPr>
            <a:r>
              <a:rPr dirty="0"/>
              <a:t>Grants to organizations that provide support for children in need</a:t>
            </a:r>
          </a:p>
          <a:p>
            <a:pPr marL="228600" indent="-228600" algn="l">
              <a:spcBef>
                <a:spcPts val="1500"/>
              </a:spcBef>
              <a:buClr>
                <a:schemeClr val="accent1">
                  <a:hueOff val="47394"/>
                  <a:satOff val="-25753"/>
                  <a:lumOff val="-7544"/>
                </a:schemeClr>
              </a:buClr>
              <a:buSzPct val="90000"/>
              <a:buChar char="‣"/>
              <a:defRPr sz="2200" cap="none">
                <a:solidFill>
                  <a:srgbClr val="000000"/>
                </a:solidFill>
                <a:latin typeface="+mj-lt"/>
                <a:ea typeface="+mj-ea"/>
                <a:cs typeface="+mj-cs"/>
                <a:sym typeface="Avenir Next"/>
              </a:defRPr>
            </a:pPr>
            <a:r>
              <a:rPr dirty="0"/>
              <a:t>College scholarships to children of </a:t>
            </a:r>
            <a:br>
              <a:rPr dirty="0"/>
            </a:br>
            <a:r>
              <a:rPr dirty="0"/>
              <a:t>U.S. servicemembers killed while on active duty since Sept. 11, 2001</a:t>
            </a:r>
          </a:p>
          <a:p>
            <a:pPr marL="228600" indent="-228600" algn="l">
              <a:spcBef>
                <a:spcPts val="1500"/>
              </a:spcBef>
              <a:buClr>
                <a:schemeClr val="accent1">
                  <a:hueOff val="47394"/>
                  <a:satOff val="-25753"/>
                  <a:lumOff val="-7544"/>
                </a:schemeClr>
              </a:buClr>
              <a:buSzPct val="90000"/>
              <a:buChar char="‣"/>
              <a:defRPr sz="2200" cap="none">
                <a:solidFill>
                  <a:srgbClr val="000000"/>
                </a:solidFill>
                <a:latin typeface="+mj-lt"/>
                <a:ea typeface="+mj-ea"/>
                <a:cs typeface="+mj-cs"/>
                <a:sym typeface="Avenir Next"/>
              </a:defRPr>
            </a:pPr>
            <a:r>
              <a:rPr dirty="0"/>
              <a:t>Mentorship through American Legion Boys State, Boys Nation and Oratorical Competition</a:t>
            </a:r>
          </a:p>
          <a:p>
            <a:pPr marL="228600" indent="-228600" algn="l">
              <a:spcBef>
                <a:spcPts val="1500"/>
              </a:spcBef>
              <a:buClr>
                <a:schemeClr val="accent1">
                  <a:hueOff val="47394"/>
                  <a:satOff val="-25753"/>
                  <a:lumOff val="-7544"/>
                </a:schemeClr>
              </a:buClr>
              <a:buSzPct val="90000"/>
              <a:buChar char="‣"/>
              <a:defRPr sz="2200" cap="none">
                <a:solidFill>
                  <a:srgbClr val="000000"/>
                </a:solidFill>
                <a:latin typeface="+mj-lt"/>
                <a:ea typeface="+mj-ea"/>
                <a:cs typeface="+mj-cs"/>
                <a:sym typeface="Avenir Next"/>
              </a:defRPr>
            </a:pPr>
            <a:r>
              <a:rPr dirty="0"/>
              <a:t>Youth programs, including more than 3,000 Scout units, nearly 4,000 American Legion Baseball teams, dozens of Junior Shooting Sports Clubs, Junior ROTC and Youth Cadet Law Enforcement Programs</a:t>
            </a:r>
          </a:p>
        </p:txBody>
      </p:sp>
      <p:sp>
        <p:nvSpPr>
          <p:cNvPr id="468" name="Shape 468"/>
          <p:cNvSpPr/>
          <p:nvPr/>
        </p:nvSpPr>
        <p:spPr>
          <a:xfrm>
            <a:off x="439754" y="512101"/>
            <a:ext cx="8631537" cy="558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ts val="4800"/>
              </a:lnSpc>
              <a:defRPr sz="2600">
                <a:solidFill>
                  <a:srgbClr val="53585F"/>
                </a:solidFill>
                <a:latin typeface="Avenir Next Demi Bold"/>
                <a:ea typeface="Avenir Next Demi Bold"/>
                <a:cs typeface="Avenir Next Demi Bold"/>
                <a:sym typeface="Avenir Next Demi Bold"/>
              </a:defRPr>
            </a:lvl1pPr>
          </a:lstStyle>
          <a:p>
            <a:r>
              <a:t>SERVICES FOR YOUTH</a:t>
            </a:r>
          </a:p>
        </p:txBody>
      </p:sp>
      <p:sp>
        <p:nvSpPr>
          <p:cNvPr id="469" name="Shape 469"/>
          <p:cNvSpPr/>
          <p:nvPr/>
        </p:nvSpPr>
        <p:spPr>
          <a:xfrm>
            <a:off x="419637" y="1062353"/>
            <a:ext cx="6086330" cy="165608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ct val="80000"/>
              </a:lnSpc>
              <a:defRPr sz="5000">
                <a:solidFill>
                  <a:schemeClr val="accent1">
                    <a:hueOff val="47394"/>
                    <a:satOff val="-25753"/>
                    <a:lumOff val="-7544"/>
                  </a:schemeClr>
                </a:solidFill>
                <a:latin typeface="Avenir Next Medium"/>
                <a:ea typeface="Avenir Next Medium"/>
                <a:cs typeface="Avenir Next Medium"/>
                <a:sym typeface="Avenir Next Medium"/>
              </a:defRPr>
            </a:lvl1pPr>
          </a:lstStyle>
          <a:p>
            <a:r>
              <a:t>CHILDREN &amp; YOUTH PROGRAMS</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 name="111214_LegionBBQ_001.jpg"/>
          <p:cNvPicPr>
            <a:picLocks noGrp="1" noChangeAspect="1"/>
          </p:cNvPicPr>
          <p:nvPr>
            <p:ph type="pic" idx="13"/>
          </p:nvPr>
        </p:nvPicPr>
        <p:blipFill>
          <a:blip r:embed="rId3"/>
          <a:srcRect l="19332" t="129" r="30264" b="129"/>
          <a:stretch>
            <a:fillRect/>
          </a:stretch>
        </p:blipFill>
        <p:spPr>
          <a:xfrm>
            <a:off x="5841791" y="-19296"/>
            <a:ext cx="7182258" cy="9792193"/>
          </a:xfrm>
          <a:prstGeom prst="rect">
            <a:avLst/>
          </a:prstGeom>
        </p:spPr>
      </p:pic>
      <p:sp>
        <p:nvSpPr>
          <p:cNvPr id="474" name="Shape 474"/>
          <p:cNvSpPr>
            <a:spLocks noGrp="1"/>
          </p:cNvSpPr>
          <p:nvPr>
            <p:ph type="body" idx="14"/>
          </p:nvPr>
        </p:nvSpPr>
        <p:spPr>
          <a:xfrm>
            <a:off x="379279" y="2604430"/>
            <a:ext cx="4733413" cy="6019597"/>
          </a:xfrm>
          <a:prstGeom prst="rect">
            <a:avLst/>
          </a:prstGeom>
        </p:spPr>
        <p:txBody>
          <a:bodyPr anchor="t"/>
          <a:lstStyle/>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Advocacy in Washington, D.C., for quality-of-life benefits for members of the Armed Forces</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Comfort items for hospitalized military personnel recovering from wounds and illnesses</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Fair treatment and support for military retirees</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Discharge review services</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Support for adequate defense funding</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Adoption of deployed units and volunteerism at National Guard armories</a:t>
            </a:r>
          </a:p>
        </p:txBody>
      </p:sp>
      <p:sp>
        <p:nvSpPr>
          <p:cNvPr id="475" name="Shape 475"/>
          <p:cNvSpPr/>
          <p:nvPr/>
        </p:nvSpPr>
        <p:spPr>
          <a:xfrm>
            <a:off x="328883" y="491942"/>
            <a:ext cx="8631536" cy="558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ts val="4800"/>
              </a:lnSpc>
              <a:defRPr sz="2600">
                <a:solidFill>
                  <a:srgbClr val="53585F"/>
                </a:solidFill>
                <a:latin typeface="Avenir Next Demi Bold"/>
                <a:ea typeface="Avenir Next Demi Bold"/>
                <a:cs typeface="Avenir Next Demi Bold"/>
                <a:sym typeface="Avenir Next Demi Bold"/>
              </a:defRPr>
            </a:lvl1pPr>
          </a:lstStyle>
          <a:p>
            <a:r>
              <a:t>MILITARY SUPPORT</a:t>
            </a:r>
          </a:p>
        </p:txBody>
      </p:sp>
      <p:sp>
        <p:nvSpPr>
          <p:cNvPr id="476" name="Shape 476"/>
          <p:cNvSpPr/>
          <p:nvPr/>
        </p:nvSpPr>
        <p:spPr>
          <a:xfrm>
            <a:off x="323238" y="1048325"/>
            <a:ext cx="5232811" cy="165608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ct val="80000"/>
              </a:lnSpc>
              <a:defRPr sz="5000">
                <a:solidFill>
                  <a:schemeClr val="accent1">
                    <a:hueOff val="47394"/>
                    <a:satOff val="-25753"/>
                    <a:lumOff val="-7544"/>
                  </a:schemeClr>
                </a:solidFill>
                <a:latin typeface="Avenir Next Medium"/>
                <a:ea typeface="Avenir Next Medium"/>
                <a:cs typeface="Avenir Next Medium"/>
                <a:sym typeface="Avenir Next Medium"/>
              </a:defRPr>
            </a:lvl1pPr>
          </a:lstStyle>
          <a:p>
            <a:r>
              <a:t>NATIONAL SECURITY</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081915_Naturalization Ceremony_2059.png"/>
          <p:cNvPicPr>
            <a:picLocks noGrp="1" noChangeAspect="1"/>
          </p:cNvPicPr>
          <p:nvPr>
            <p:ph type="pic" idx="13"/>
          </p:nvPr>
        </p:nvPicPr>
        <p:blipFill>
          <a:blip r:embed="rId3"/>
          <a:srcRect l="8834" r="42267"/>
          <a:stretch>
            <a:fillRect/>
          </a:stretch>
        </p:blipFill>
        <p:spPr>
          <a:xfrm>
            <a:off x="5841791" y="-19296"/>
            <a:ext cx="7182257" cy="9792192"/>
          </a:xfrm>
          <a:prstGeom prst="rect">
            <a:avLst/>
          </a:prstGeom>
        </p:spPr>
      </p:pic>
      <p:sp>
        <p:nvSpPr>
          <p:cNvPr id="481" name="Shape 481"/>
          <p:cNvSpPr>
            <a:spLocks noGrp="1"/>
          </p:cNvSpPr>
          <p:nvPr>
            <p:ph type="body" idx="14"/>
          </p:nvPr>
        </p:nvSpPr>
        <p:spPr>
          <a:xfrm>
            <a:off x="490150" y="2656442"/>
            <a:ext cx="4733414" cy="5634876"/>
          </a:xfrm>
          <a:prstGeom prst="rect">
            <a:avLst/>
          </a:prstGeom>
        </p:spPr>
        <p:txBody>
          <a:bodyPr anchor="t"/>
          <a:lstStyle/>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The nation’s foremost authority on U.S flag respect, procedures and code</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Support for public expression of the Pledge of Allegiance and the national anthem</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Classroom presentations for children on such topics as flag respect, military service, history and patriotism</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Citizenship and naturalization education and support for legal immigrants seeking to become Americans</a:t>
            </a:r>
          </a:p>
        </p:txBody>
      </p:sp>
      <p:sp>
        <p:nvSpPr>
          <p:cNvPr id="482" name="Shape 482"/>
          <p:cNvSpPr/>
          <p:nvPr/>
        </p:nvSpPr>
        <p:spPr>
          <a:xfrm>
            <a:off x="480071" y="542338"/>
            <a:ext cx="8631536" cy="558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ts val="4800"/>
              </a:lnSpc>
              <a:defRPr sz="2600">
                <a:solidFill>
                  <a:srgbClr val="53585F"/>
                </a:solidFill>
                <a:latin typeface="Avenir Next Demi Bold"/>
                <a:ea typeface="Avenir Next Demi Bold"/>
                <a:cs typeface="Avenir Next Demi Bold"/>
                <a:sym typeface="Avenir Next Demi Bold"/>
              </a:defRPr>
            </a:lvl1pPr>
          </a:lstStyle>
          <a:p>
            <a:r>
              <a:t>AMERICANISM</a:t>
            </a:r>
          </a:p>
        </p:txBody>
      </p:sp>
      <p:sp>
        <p:nvSpPr>
          <p:cNvPr id="483" name="Shape 483"/>
          <p:cNvSpPr/>
          <p:nvPr/>
        </p:nvSpPr>
        <p:spPr>
          <a:xfrm>
            <a:off x="429271" y="1102347"/>
            <a:ext cx="5232811" cy="165608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ct val="80000"/>
              </a:lnSpc>
              <a:defRPr sz="5000">
                <a:solidFill>
                  <a:schemeClr val="accent1">
                    <a:hueOff val="47394"/>
                    <a:satOff val="-25753"/>
                    <a:lumOff val="-7544"/>
                  </a:schemeClr>
                </a:solidFill>
                <a:latin typeface="Avenir Next Medium"/>
                <a:ea typeface="Avenir Next Medium"/>
                <a:cs typeface="Avenir Next Medium"/>
                <a:sym typeface="Avenir Next Medium"/>
              </a:defRPr>
            </a:lvl1pPr>
          </a:lstStyle>
          <a:p>
            <a:r>
              <a:t>PATRIOTIC VALUES</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 name="160106_NEFalabama_CWL_1606.jpg"/>
          <p:cNvPicPr>
            <a:picLocks noGrp="1" noChangeAspect="1"/>
          </p:cNvPicPr>
          <p:nvPr>
            <p:ph type="pic" idx="13"/>
          </p:nvPr>
        </p:nvPicPr>
        <p:blipFill>
          <a:blip r:embed="rId3"/>
          <a:srcRect l="11476" r="39583"/>
          <a:stretch>
            <a:fillRect/>
          </a:stretch>
        </p:blipFill>
        <p:spPr>
          <a:xfrm>
            <a:off x="5841791" y="-19296"/>
            <a:ext cx="7182257" cy="9792192"/>
          </a:xfrm>
          <a:prstGeom prst="rect">
            <a:avLst/>
          </a:prstGeom>
        </p:spPr>
      </p:pic>
      <p:sp>
        <p:nvSpPr>
          <p:cNvPr id="488" name="Shape 488"/>
          <p:cNvSpPr>
            <a:spLocks noGrp="1"/>
          </p:cNvSpPr>
          <p:nvPr>
            <p:ph type="body" idx="14"/>
          </p:nvPr>
        </p:nvSpPr>
        <p:spPr>
          <a:xfrm>
            <a:off x="500230" y="2600898"/>
            <a:ext cx="4733413" cy="5988820"/>
          </a:xfrm>
          <a:prstGeom prst="rect">
            <a:avLst/>
          </a:prstGeom>
        </p:spPr>
        <p:txBody>
          <a:bodyPr anchor="t"/>
          <a:lstStyle/>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The National Emergency Fund has provided more than </a:t>
            </a:r>
            <a:br>
              <a:rPr dirty="0"/>
            </a:br>
            <a:r>
              <a:rPr dirty="0"/>
              <a:t>$8 million in direct financial assistance to American Legion members and posts</a:t>
            </a:r>
            <a:r>
              <a:rPr lang="en-US" dirty="0"/>
              <a:t> after crises</a:t>
            </a:r>
            <a:endParaRPr dirty="0"/>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Posts serve as relief stations and command centers during natural disasters</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The Family Support Network ensures families of deployed service members endure no hardship caused by</a:t>
            </a:r>
            <a:r>
              <a:rPr lang="en-US" dirty="0"/>
              <a:t> their</a:t>
            </a:r>
            <a:r>
              <a:rPr dirty="0"/>
              <a:t> service</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Temporary Financial Assistance program awards grants to help families of veterans with children</a:t>
            </a:r>
          </a:p>
        </p:txBody>
      </p:sp>
      <p:sp>
        <p:nvSpPr>
          <p:cNvPr id="489" name="Shape 489"/>
          <p:cNvSpPr/>
          <p:nvPr/>
        </p:nvSpPr>
        <p:spPr>
          <a:xfrm>
            <a:off x="439754" y="491942"/>
            <a:ext cx="8631537" cy="558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ts val="4800"/>
              </a:lnSpc>
              <a:defRPr sz="2600">
                <a:solidFill>
                  <a:srgbClr val="53585F"/>
                </a:solidFill>
                <a:latin typeface="Avenir Next Demi Bold"/>
                <a:ea typeface="Avenir Next Demi Bold"/>
                <a:cs typeface="Avenir Next Demi Bold"/>
                <a:sym typeface="Avenir Next Demi Bold"/>
              </a:defRPr>
            </a:lvl1pPr>
          </a:lstStyle>
          <a:p>
            <a:r>
              <a:t>IN TIMES OF NEED</a:t>
            </a:r>
          </a:p>
        </p:txBody>
      </p:sp>
      <p:sp>
        <p:nvSpPr>
          <p:cNvPr id="490" name="Shape 490"/>
          <p:cNvSpPr/>
          <p:nvPr/>
        </p:nvSpPr>
        <p:spPr>
          <a:xfrm>
            <a:off x="429271" y="1040498"/>
            <a:ext cx="5059814" cy="165608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ct val="80000"/>
              </a:lnSpc>
              <a:defRPr sz="5000">
                <a:solidFill>
                  <a:schemeClr val="accent1">
                    <a:hueOff val="47394"/>
                    <a:satOff val="-25753"/>
                    <a:lumOff val="-7544"/>
                  </a:schemeClr>
                </a:solidFill>
                <a:latin typeface="Avenir Next Medium"/>
                <a:ea typeface="Avenir Next Medium"/>
                <a:cs typeface="Avenir Next Medium"/>
                <a:sym typeface="Avenir Next Medium"/>
              </a:defRPr>
            </a:lvl1pPr>
          </a:lstStyle>
          <a:p>
            <a:r>
              <a:t>CRISIS CONTROL</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 name="20151903_awarenesswalk_LMC_7333.jpg"/>
          <p:cNvPicPr>
            <a:picLocks noGrp="1" noChangeAspect="1"/>
          </p:cNvPicPr>
          <p:nvPr>
            <p:ph type="pic" idx="13"/>
          </p:nvPr>
        </p:nvPicPr>
        <p:blipFill>
          <a:blip r:embed="rId3"/>
          <a:srcRect l="16386" r="34800"/>
          <a:stretch>
            <a:fillRect/>
          </a:stretch>
        </p:blipFill>
        <p:spPr>
          <a:xfrm>
            <a:off x="5841791" y="-31996"/>
            <a:ext cx="7182257" cy="9817591"/>
          </a:xfrm>
          <a:prstGeom prst="rect">
            <a:avLst/>
          </a:prstGeom>
        </p:spPr>
      </p:pic>
      <p:sp>
        <p:nvSpPr>
          <p:cNvPr id="495" name="Shape 495"/>
          <p:cNvSpPr>
            <a:spLocks noGrp="1"/>
          </p:cNvSpPr>
          <p:nvPr>
            <p:ph type="body" idx="14"/>
          </p:nvPr>
        </p:nvSpPr>
        <p:spPr>
          <a:xfrm>
            <a:off x="500230" y="2643015"/>
            <a:ext cx="4733413" cy="5634876"/>
          </a:xfrm>
          <a:prstGeom prst="rect">
            <a:avLst/>
          </a:prstGeom>
        </p:spPr>
        <p:txBody>
          <a:bodyPr anchor="t"/>
          <a:lstStyle/>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Provision and delivery of U.S. flags for the graves of American military personnel laid to rest at overseas cemeteries</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Demand full accounting and repatriation of all U.S. military personnel listed as prisoners of war or missing in action</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Participation in thousands of patriotic observances and events around the world each year</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Honor guard services and memorial tributes for fallen military personnel and veterans</a:t>
            </a:r>
          </a:p>
        </p:txBody>
      </p:sp>
      <p:sp>
        <p:nvSpPr>
          <p:cNvPr id="496" name="Shape 496"/>
          <p:cNvSpPr/>
          <p:nvPr/>
        </p:nvSpPr>
        <p:spPr>
          <a:xfrm>
            <a:off x="459913" y="512101"/>
            <a:ext cx="8631536" cy="558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ts val="4800"/>
              </a:lnSpc>
              <a:defRPr sz="2600">
                <a:solidFill>
                  <a:srgbClr val="53585F"/>
                </a:solidFill>
                <a:latin typeface="Avenir Next Demi Bold"/>
                <a:ea typeface="Avenir Next Demi Bold"/>
                <a:cs typeface="Avenir Next Demi Bold"/>
                <a:sym typeface="Avenir Next Demi Bold"/>
              </a:defRPr>
            </a:lvl1pPr>
          </a:lstStyle>
          <a:p>
            <a:r>
              <a:t>HONOR &amp; REMEMBRANCE</a:t>
            </a:r>
          </a:p>
        </p:txBody>
      </p:sp>
      <p:sp>
        <p:nvSpPr>
          <p:cNvPr id="497" name="Shape 497"/>
          <p:cNvSpPr/>
          <p:nvPr/>
        </p:nvSpPr>
        <p:spPr>
          <a:xfrm>
            <a:off x="429271" y="1052112"/>
            <a:ext cx="5232811" cy="165608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ct val="80000"/>
              </a:lnSpc>
              <a:defRPr sz="5000">
                <a:solidFill>
                  <a:schemeClr val="accent1">
                    <a:hueOff val="47394"/>
                    <a:satOff val="-25753"/>
                    <a:lumOff val="-7544"/>
                  </a:schemeClr>
                </a:solidFill>
                <a:latin typeface="Avenir Next Medium"/>
                <a:ea typeface="Avenir Next Medium"/>
                <a:cs typeface="Avenir Next Medium"/>
                <a:sym typeface="Avenir Next Medium"/>
              </a:defRPr>
            </a:lvl1pPr>
          </a:lstStyle>
          <a:p>
            <a:r>
              <a:t>PRESERVATION OF MEMORIES</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 name="08222015_legacy_run_day2_2830-small-filtered.jpeg"/>
          <p:cNvPicPr>
            <a:picLocks noGrp="1" noChangeAspect="1"/>
          </p:cNvPicPr>
          <p:nvPr>
            <p:ph type="pic" idx="13"/>
          </p:nvPr>
        </p:nvPicPr>
        <p:blipFill>
          <a:blip r:embed="rId3"/>
          <a:srcRect l="42096" r="9090"/>
          <a:stretch>
            <a:fillRect/>
          </a:stretch>
        </p:blipFill>
        <p:spPr>
          <a:xfrm>
            <a:off x="5841791" y="-31996"/>
            <a:ext cx="7182257" cy="9817591"/>
          </a:xfrm>
          <a:prstGeom prst="rect">
            <a:avLst/>
          </a:prstGeom>
        </p:spPr>
      </p:pic>
      <p:sp>
        <p:nvSpPr>
          <p:cNvPr id="502" name="Shape 502"/>
          <p:cNvSpPr>
            <a:spLocks noGrp="1"/>
          </p:cNvSpPr>
          <p:nvPr>
            <p:ph type="body" idx="14"/>
          </p:nvPr>
        </p:nvSpPr>
        <p:spPr>
          <a:xfrm>
            <a:off x="500230" y="2719896"/>
            <a:ext cx="4733413" cy="5796460"/>
          </a:xfrm>
          <a:prstGeom prst="rect">
            <a:avLst/>
          </a:prstGeom>
        </p:spPr>
        <p:txBody>
          <a:bodyPr anchor="t"/>
          <a:lstStyle/>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Every American Legion post is its own entity, working alongside local government, business and civic groups</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Legionnaires help schools with flag education, military history, Boys State, Oratorical contests, Junior ROTC, Junior Shooting Sports, American Legion Baseball and more</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Legion Riders hit the road to raise funds, provide military funeral escorts and to volunteer for multiple local, state and national causes</a:t>
            </a:r>
          </a:p>
        </p:txBody>
      </p:sp>
      <p:sp>
        <p:nvSpPr>
          <p:cNvPr id="503" name="Shape 503"/>
          <p:cNvSpPr/>
          <p:nvPr/>
        </p:nvSpPr>
        <p:spPr>
          <a:xfrm>
            <a:off x="459913" y="522180"/>
            <a:ext cx="8631536" cy="558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ts val="4800"/>
              </a:lnSpc>
              <a:defRPr sz="2600">
                <a:solidFill>
                  <a:srgbClr val="53585F"/>
                </a:solidFill>
                <a:latin typeface="Avenir Next Demi Bold"/>
                <a:ea typeface="Avenir Next Demi Bold"/>
                <a:cs typeface="Avenir Next Demi Bold"/>
                <a:sym typeface="Avenir Next Demi Bold"/>
              </a:defRPr>
            </a:lvl1pPr>
          </a:lstStyle>
          <a:p>
            <a:r>
              <a:t>COMMUNITY</a:t>
            </a:r>
          </a:p>
        </p:txBody>
      </p:sp>
      <p:sp>
        <p:nvSpPr>
          <p:cNvPr id="504" name="Shape 504"/>
          <p:cNvSpPr/>
          <p:nvPr/>
        </p:nvSpPr>
        <p:spPr>
          <a:xfrm>
            <a:off x="449834" y="1097596"/>
            <a:ext cx="5232811" cy="165608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lnSpc>
                <a:spcPct val="80000"/>
              </a:lnSpc>
              <a:defRPr sz="5000">
                <a:solidFill>
                  <a:schemeClr val="accent1">
                    <a:hueOff val="47394"/>
                    <a:satOff val="-25753"/>
                    <a:lumOff val="-7544"/>
                  </a:schemeClr>
                </a:solidFill>
                <a:latin typeface="Avenir Next Medium"/>
                <a:ea typeface="Avenir Next Medium"/>
                <a:cs typeface="Avenir Next Medium"/>
                <a:sym typeface="Avenir Next Medium"/>
              </a:defRPr>
            </a:pPr>
            <a:r>
              <a:t>THE LEGION</a:t>
            </a:r>
            <a:br/>
            <a:r>
              <a:t>IS LOCAL</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 name="111214_LegionBBQ_015.png"/>
          <p:cNvPicPr>
            <a:picLocks noGrp="1" noChangeAspect="1"/>
          </p:cNvPicPr>
          <p:nvPr>
            <p:ph type="pic" idx="13"/>
          </p:nvPr>
        </p:nvPicPr>
        <p:blipFill>
          <a:blip r:embed="rId3"/>
          <a:srcRect l="12436" r="7783"/>
          <a:stretch>
            <a:fillRect/>
          </a:stretch>
        </p:blipFill>
        <p:spPr>
          <a:xfrm>
            <a:off x="0" y="-12949"/>
            <a:ext cx="13030200" cy="9779497"/>
          </a:xfrm>
          <a:prstGeom prst="rect">
            <a:avLst/>
          </a:prstGeom>
        </p:spPr>
      </p:pic>
      <p:sp>
        <p:nvSpPr>
          <p:cNvPr id="509" name="Shape 509"/>
          <p:cNvSpPr/>
          <p:nvPr/>
        </p:nvSpPr>
        <p:spPr>
          <a:xfrm>
            <a:off x="528333" y="2225969"/>
            <a:ext cx="4179591" cy="6461380"/>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510" name="Shape 510"/>
          <p:cNvSpPr>
            <a:spLocks noGrp="1"/>
          </p:cNvSpPr>
          <p:nvPr>
            <p:ph type="body" idx="14"/>
          </p:nvPr>
        </p:nvSpPr>
        <p:spPr>
          <a:xfrm>
            <a:off x="738975" y="3613359"/>
            <a:ext cx="3758308" cy="4847480"/>
          </a:xfrm>
          <a:prstGeom prst="rect">
            <a:avLst/>
          </a:prstGeom>
        </p:spPr>
        <p:txBody>
          <a:bodyPr anchor="t"/>
          <a:lstStyle/>
          <a:p>
            <a:pPr algn="l">
              <a:spcBef>
                <a:spcPts val="600"/>
              </a:spcBef>
              <a:buClr>
                <a:schemeClr val="accent1">
                  <a:hueOff val="47394"/>
                  <a:satOff val="-25753"/>
                  <a:lumOff val="-7544"/>
                </a:schemeClr>
              </a:buClr>
              <a:defRPr sz="2400" cap="none">
                <a:solidFill>
                  <a:schemeClr val="accent1">
                    <a:hueOff val="47394"/>
                    <a:satOff val="-25753"/>
                    <a:lumOff val="-7544"/>
                  </a:schemeClr>
                </a:solidFill>
                <a:latin typeface="+mj-lt"/>
                <a:ea typeface="+mj-ea"/>
                <a:cs typeface="+mj-cs"/>
                <a:sym typeface="Avenir Next"/>
              </a:defRPr>
            </a:pPr>
            <a:r>
              <a:rPr dirty="0">
                <a:latin typeface="Avenir Next Demi Bold"/>
                <a:ea typeface="Avenir Next Demi Bold"/>
                <a:cs typeface="Avenir Next Demi Bold"/>
                <a:sym typeface="Avenir Next Demi Bold"/>
              </a:rPr>
              <a:t>JOIN</a:t>
            </a:r>
          </a:p>
          <a:p>
            <a:pPr marL="228600" indent="-228600" algn="l">
              <a:spcBef>
                <a:spcPts val="6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www.legion.org/join</a:t>
            </a:r>
          </a:p>
          <a:p>
            <a:pPr marL="228600" indent="-228600" algn="l">
              <a:spcBef>
                <a:spcPts val="6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800 433-3318</a:t>
            </a:r>
          </a:p>
          <a:p>
            <a:pPr algn="l">
              <a:spcBef>
                <a:spcPts val="2000"/>
              </a:spcBef>
              <a:buClr>
                <a:schemeClr val="accent1">
                  <a:hueOff val="47394"/>
                  <a:satOff val="-25753"/>
                  <a:lumOff val="-7544"/>
                </a:schemeClr>
              </a:buClr>
              <a:defRPr sz="2400" cap="none">
                <a:solidFill>
                  <a:schemeClr val="accent1">
                    <a:hueOff val="47394"/>
                    <a:satOff val="-25753"/>
                    <a:lumOff val="-7544"/>
                  </a:schemeClr>
                </a:solidFill>
                <a:latin typeface="+mj-lt"/>
                <a:ea typeface="+mj-ea"/>
                <a:cs typeface="+mj-cs"/>
                <a:sym typeface="Avenir Next"/>
              </a:defRPr>
            </a:pPr>
            <a:r>
              <a:rPr dirty="0">
                <a:latin typeface="Avenir Next Demi Bold"/>
                <a:ea typeface="Avenir Next Demi Bold"/>
                <a:cs typeface="Avenir Next Demi Bold"/>
                <a:sym typeface="Avenir Next Demi Bold"/>
              </a:rPr>
              <a:t>GET INVOLVED</a:t>
            </a:r>
            <a:r>
              <a:rPr dirty="0"/>
              <a:t> </a:t>
            </a:r>
            <a:endParaRPr u="sng" dirty="0"/>
          </a:p>
          <a:p>
            <a:pPr marL="228600" indent="-228600" algn="l">
              <a:spcBef>
                <a:spcPts val="6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www.alaforveterans.org</a:t>
            </a:r>
          </a:p>
          <a:p>
            <a:pPr marL="228600" indent="-228600" algn="l">
              <a:spcBef>
                <a:spcPts val="6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www.legion.org/sal</a:t>
            </a:r>
          </a:p>
          <a:p>
            <a:pPr marL="228600" indent="-228600" algn="l">
              <a:spcBef>
                <a:spcPts val="6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www.legion.org/riders</a:t>
            </a:r>
            <a:endParaRPr dirty="0">
              <a:hlinkClick r:id="rId4"/>
            </a:endParaRPr>
          </a:p>
          <a:p>
            <a:pPr algn="l">
              <a:spcBef>
                <a:spcPts val="2000"/>
              </a:spcBef>
              <a:buClr>
                <a:schemeClr val="accent1">
                  <a:hueOff val="47394"/>
                  <a:satOff val="-25753"/>
                  <a:lumOff val="-7544"/>
                </a:schemeClr>
              </a:buClr>
              <a:defRPr sz="2400" cap="none">
                <a:solidFill>
                  <a:schemeClr val="accent1">
                    <a:hueOff val="47394"/>
                    <a:satOff val="-25753"/>
                    <a:lumOff val="-7544"/>
                  </a:schemeClr>
                </a:solidFill>
                <a:latin typeface="+mj-lt"/>
                <a:ea typeface="+mj-ea"/>
                <a:cs typeface="+mj-cs"/>
                <a:sym typeface="Avenir Next"/>
              </a:defRPr>
            </a:pPr>
            <a:r>
              <a:rPr dirty="0">
                <a:latin typeface="Avenir Next Demi Bold"/>
                <a:ea typeface="Avenir Next Demi Bold"/>
                <a:cs typeface="Avenir Next Demi Bold"/>
                <a:sym typeface="Avenir Next Demi Bold"/>
              </a:rPr>
              <a:t>GIVE</a:t>
            </a:r>
            <a:r>
              <a:rPr dirty="0"/>
              <a:t> </a:t>
            </a:r>
          </a:p>
          <a:p>
            <a:pPr marL="228600" indent="-228600" algn="l">
              <a:spcBef>
                <a:spcPts val="6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www.legion.org/donate</a:t>
            </a:r>
          </a:p>
          <a:p>
            <a:pPr marL="228600" indent="-228600" algn="l">
              <a:spcBef>
                <a:spcPts val="6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(800) 433-3318</a:t>
            </a:r>
          </a:p>
        </p:txBody>
      </p:sp>
      <p:sp>
        <p:nvSpPr>
          <p:cNvPr id="511" name="Shape 511"/>
          <p:cNvSpPr/>
          <p:nvPr/>
        </p:nvSpPr>
        <p:spPr>
          <a:xfrm>
            <a:off x="680391" y="2356590"/>
            <a:ext cx="3147914" cy="12217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lnSpc>
                <a:spcPct val="80000"/>
              </a:lnSpc>
              <a:defRPr sz="3600">
                <a:solidFill>
                  <a:schemeClr val="accent1">
                    <a:hueOff val="47394"/>
                    <a:satOff val="-25753"/>
                    <a:lumOff val="-7544"/>
                  </a:schemeClr>
                </a:solidFill>
                <a:latin typeface="Avenir Next Medium"/>
                <a:ea typeface="Avenir Next Medium"/>
                <a:cs typeface="Avenir Next Medium"/>
                <a:sym typeface="Avenir Next Medium"/>
              </a:defRPr>
            </a:pPr>
            <a:r>
              <a:t>HELP US</a:t>
            </a:r>
            <a:br/>
            <a:r>
              <a:t>HELP OTHERS</a:t>
            </a:r>
          </a:p>
        </p:txBody>
      </p:sp>
      <p:sp>
        <p:nvSpPr>
          <p:cNvPr id="512" name="Shape 512"/>
          <p:cNvSpPr/>
          <p:nvPr/>
        </p:nvSpPr>
        <p:spPr>
          <a:xfrm>
            <a:off x="459913" y="522180"/>
            <a:ext cx="8631536" cy="558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ts val="4800"/>
              </a:lnSpc>
              <a:defRPr sz="2600">
                <a:solidFill>
                  <a:srgbClr val="53585F"/>
                </a:solidFill>
                <a:latin typeface="Avenir Next Demi Bold"/>
                <a:ea typeface="Avenir Next Demi Bold"/>
                <a:cs typeface="Avenir Next Demi Bold"/>
                <a:sym typeface="Avenir Next Demi Bold"/>
              </a:defRPr>
            </a:lvl1pPr>
          </a:lstStyle>
          <a:p>
            <a:r>
              <a:t>HOW YOU CAN HELP</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p:cNvSpPr>
          <p:nvPr>
            <p:ph type="body" idx="14"/>
          </p:nvPr>
        </p:nvSpPr>
        <p:spPr>
          <a:xfrm>
            <a:off x="8970943" y="5543550"/>
            <a:ext cx="3225802" cy="660401"/>
          </a:xfrm>
          <a:prstGeom prst="rect">
            <a:avLst/>
          </a:prstGeom>
        </p:spPr>
        <p:txBody>
          <a:bodyPr/>
          <a:lstStyle>
            <a:lvl1pPr>
              <a:defRPr sz="3200"/>
            </a:lvl1pPr>
          </a:lstStyle>
          <a:p>
            <a:r>
              <a:t>AMERICANISM</a:t>
            </a:r>
          </a:p>
        </p:txBody>
      </p:sp>
      <p:sp>
        <p:nvSpPr>
          <p:cNvPr id="381" name="Shape 381"/>
          <p:cNvSpPr>
            <a:spLocks noGrp="1"/>
          </p:cNvSpPr>
          <p:nvPr>
            <p:ph type="body" idx="16"/>
          </p:nvPr>
        </p:nvSpPr>
        <p:spPr>
          <a:xfrm>
            <a:off x="8970943" y="2673350"/>
            <a:ext cx="3169185" cy="660401"/>
          </a:xfrm>
          <a:prstGeom prst="rect">
            <a:avLst/>
          </a:prstGeom>
        </p:spPr>
        <p:txBody>
          <a:bodyPr/>
          <a:lstStyle>
            <a:lvl1pPr>
              <a:defRPr sz="3200"/>
            </a:lvl1pPr>
          </a:lstStyle>
          <a:p>
            <a:r>
              <a:t>YOUTH</a:t>
            </a:r>
          </a:p>
        </p:txBody>
      </p:sp>
      <p:sp>
        <p:nvSpPr>
          <p:cNvPr id="382" name="Shape 382"/>
          <p:cNvSpPr>
            <a:spLocks noGrp="1"/>
          </p:cNvSpPr>
          <p:nvPr>
            <p:ph type="body" idx="18"/>
          </p:nvPr>
        </p:nvSpPr>
        <p:spPr>
          <a:xfrm>
            <a:off x="3097645" y="5543550"/>
            <a:ext cx="3477022" cy="660401"/>
          </a:xfrm>
          <a:prstGeom prst="rect">
            <a:avLst/>
          </a:prstGeom>
        </p:spPr>
        <p:txBody>
          <a:bodyPr/>
          <a:lstStyle>
            <a:lvl1pPr>
              <a:defRPr sz="3200"/>
            </a:lvl1pPr>
          </a:lstStyle>
          <a:p>
            <a:r>
              <a:t>DEFENSE</a:t>
            </a:r>
          </a:p>
        </p:txBody>
      </p:sp>
      <p:sp>
        <p:nvSpPr>
          <p:cNvPr id="383" name="Shape 383"/>
          <p:cNvSpPr>
            <a:spLocks noGrp="1"/>
          </p:cNvSpPr>
          <p:nvPr>
            <p:ph type="body" idx="20"/>
          </p:nvPr>
        </p:nvSpPr>
        <p:spPr>
          <a:xfrm>
            <a:off x="3102798" y="2711450"/>
            <a:ext cx="3169183" cy="660401"/>
          </a:xfrm>
          <a:prstGeom prst="rect">
            <a:avLst/>
          </a:prstGeom>
        </p:spPr>
        <p:txBody>
          <a:bodyPr/>
          <a:lstStyle>
            <a:lvl1pPr>
              <a:defRPr sz="3200"/>
            </a:lvl1pPr>
          </a:lstStyle>
          <a:p>
            <a:r>
              <a:t>VETERANS</a:t>
            </a:r>
          </a:p>
        </p:txBody>
      </p:sp>
      <p:pic>
        <p:nvPicPr>
          <p:cNvPr id="384" name="Picture Placeholder 383"/>
          <p:cNvPicPr>
            <a:picLocks noGrp="1"/>
          </p:cNvPicPr>
          <p:nvPr>
            <p:ph type="pic" idx="21"/>
          </p:nvPr>
        </p:nvPicPr>
        <p:blipFill>
          <a:blip r:embed="rId3"/>
          <a:stretch>
            <a:fillRect/>
          </a:stretch>
        </p:blipFill>
        <p:spPr>
          <a:xfrm>
            <a:off x="980078" y="3018794"/>
            <a:ext cx="1943101" cy="2059201"/>
          </a:xfrm>
          <a:prstGeom prst="rect">
            <a:avLst/>
          </a:prstGeom>
          <a:ln w="9525">
            <a:round/>
          </a:ln>
        </p:spPr>
      </p:pic>
      <p:pic>
        <p:nvPicPr>
          <p:cNvPr id="385" name="Picture Placeholder 384"/>
          <p:cNvPicPr>
            <a:picLocks noGrp="1"/>
          </p:cNvPicPr>
          <p:nvPr>
            <p:ph type="pic" idx="23"/>
          </p:nvPr>
        </p:nvPicPr>
        <p:blipFill>
          <a:blip r:embed="rId4"/>
          <a:stretch>
            <a:fillRect/>
          </a:stretch>
        </p:blipFill>
        <p:spPr>
          <a:xfrm>
            <a:off x="6890976" y="3024605"/>
            <a:ext cx="1931036" cy="2095501"/>
          </a:xfrm>
          <a:prstGeom prst="rect">
            <a:avLst/>
          </a:prstGeom>
          <a:ln w="9525">
            <a:round/>
          </a:ln>
        </p:spPr>
      </p:pic>
      <p:sp>
        <p:nvSpPr>
          <p:cNvPr id="386" name="Shape 386"/>
          <p:cNvSpPr>
            <a:spLocks noGrp="1"/>
          </p:cNvSpPr>
          <p:nvPr>
            <p:ph type="body" idx="24"/>
          </p:nvPr>
        </p:nvSpPr>
        <p:spPr>
          <a:xfrm>
            <a:off x="3097645" y="3227471"/>
            <a:ext cx="2882901" cy="1983741"/>
          </a:xfrm>
          <a:prstGeom prst="rect">
            <a:avLst/>
          </a:prstGeom>
        </p:spPr>
        <p:txBody>
          <a:bodyPr/>
          <a:lstStyle/>
          <a:p>
            <a:pPr>
              <a:lnSpc>
                <a:spcPct val="90000"/>
              </a:lnSpc>
              <a:spcBef>
                <a:spcPts val="1200"/>
              </a:spcBef>
              <a:defRPr sz="2000">
                <a:solidFill>
                  <a:srgbClr val="FFFFFF"/>
                </a:solidFill>
              </a:defRPr>
            </a:pPr>
            <a:r>
              <a:rPr dirty="0"/>
              <a:t>VA benefit and appeal assistance</a:t>
            </a:r>
          </a:p>
          <a:p>
            <a:pPr>
              <a:lnSpc>
                <a:spcPct val="90000"/>
              </a:lnSpc>
              <a:spcBef>
                <a:spcPts val="1200"/>
              </a:spcBef>
              <a:defRPr sz="2000">
                <a:solidFill>
                  <a:srgbClr val="FFFFFF"/>
                </a:solidFill>
              </a:defRPr>
            </a:pPr>
            <a:r>
              <a:rPr dirty="0"/>
              <a:t>Job and career guidance</a:t>
            </a:r>
          </a:p>
          <a:p>
            <a:pPr>
              <a:lnSpc>
                <a:spcPct val="90000"/>
              </a:lnSpc>
              <a:spcBef>
                <a:spcPts val="1200"/>
              </a:spcBef>
              <a:defRPr sz="2000">
                <a:solidFill>
                  <a:srgbClr val="FFFFFF"/>
                </a:solidFill>
              </a:defRPr>
            </a:pPr>
            <a:r>
              <a:rPr dirty="0"/>
              <a:t>Homeless outreach</a:t>
            </a:r>
          </a:p>
        </p:txBody>
      </p:sp>
      <p:pic>
        <p:nvPicPr>
          <p:cNvPr id="387" name="Picture Placeholder 386"/>
          <p:cNvPicPr>
            <a:picLocks noGrp="1"/>
          </p:cNvPicPr>
          <p:nvPr>
            <p:ph type="pic" idx="26"/>
          </p:nvPr>
        </p:nvPicPr>
        <p:blipFill>
          <a:blip r:embed="rId5"/>
          <a:stretch>
            <a:fillRect/>
          </a:stretch>
        </p:blipFill>
        <p:spPr>
          <a:xfrm>
            <a:off x="972776" y="5907505"/>
            <a:ext cx="1931036" cy="2095501"/>
          </a:xfrm>
          <a:prstGeom prst="rect">
            <a:avLst/>
          </a:prstGeom>
          <a:ln w="9525">
            <a:round/>
          </a:ln>
        </p:spPr>
      </p:pic>
      <p:pic>
        <p:nvPicPr>
          <p:cNvPr id="388" name="Picture Placeholder 387"/>
          <p:cNvPicPr>
            <a:picLocks noGrp="1"/>
          </p:cNvPicPr>
          <p:nvPr>
            <p:ph type="pic" idx="28"/>
          </p:nvPr>
        </p:nvPicPr>
        <p:blipFill>
          <a:blip r:embed="rId6"/>
          <a:stretch>
            <a:fillRect/>
          </a:stretch>
        </p:blipFill>
        <p:spPr>
          <a:xfrm>
            <a:off x="6903676" y="5907505"/>
            <a:ext cx="1931036" cy="2095501"/>
          </a:xfrm>
          <a:prstGeom prst="rect">
            <a:avLst/>
          </a:prstGeom>
          <a:ln w="9525">
            <a:round/>
          </a:ln>
        </p:spPr>
      </p:pic>
      <p:sp>
        <p:nvSpPr>
          <p:cNvPr id="389" name="Shape 389"/>
          <p:cNvSpPr/>
          <p:nvPr/>
        </p:nvSpPr>
        <p:spPr>
          <a:xfrm>
            <a:off x="8943708" y="6098942"/>
            <a:ext cx="3325764" cy="19837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lnSpc>
                <a:spcPct val="90000"/>
              </a:lnSpc>
              <a:spcBef>
                <a:spcPts val="1200"/>
              </a:spcBef>
              <a:defRPr sz="2000">
                <a:solidFill>
                  <a:srgbClr val="FFFFFF"/>
                </a:solidFill>
              </a:defRPr>
            </a:pPr>
            <a:r>
              <a:t>Flag respect education</a:t>
            </a:r>
          </a:p>
          <a:p>
            <a:pPr algn="l">
              <a:lnSpc>
                <a:spcPct val="90000"/>
              </a:lnSpc>
              <a:spcBef>
                <a:spcPts val="1200"/>
              </a:spcBef>
              <a:defRPr sz="2000">
                <a:solidFill>
                  <a:srgbClr val="FFFFFF"/>
                </a:solidFill>
              </a:defRPr>
            </a:pPr>
            <a:r>
              <a:t>Citizenship services</a:t>
            </a:r>
          </a:p>
          <a:p>
            <a:pPr algn="l">
              <a:lnSpc>
                <a:spcPct val="90000"/>
              </a:lnSpc>
              <a:spcBef>
                <a:spcPts val="1200"/>
              </a:spcBef>
              <a:defRPr sz="2000">
                <a:solidFill>
                  <a:srgbClr val="FFFFFF"/>
                </a:solidFill>
              </a:defRPr>
            </a:pPr>
            <a:r>
              <a:t>Support for the Pledge of Allegiance and National Anthem</a:t>
            </a:r>
          </a:p>
        </p:txBody>
      </p:sp>
      <p:sp>
        <p:nvSpPr>
          <p:cNvPr id="390" name="Shape 390"/>
          <p:cNvSpPr/>
          <p:nvPr/>
        </p:nvSpPr>
        <p:spPr>
          <a:xfrm>
            <a:off x="8940799" y="3227471"/>
            <a:ext cx="3229473" cy="19837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lnSpc>
                <a:spcPct val="90000"/>
              </a:lnSpc>
              <a:spcBef>
                <a:spcPts val="1200"/>
              </a:spcBef>
              <a:defRPr sz="2000">
                <a:solidFill>
                  <a:srgbClr val="FFFFFF"/>
                </a:solidFill>
              </a:defRPr>
            </a:pPr>
            <a:r>
              <a:rPr dirty="0"/>
              <a:t>Scholarships</a:t>
            </a:r>
          </a:p>
          <a:p>
            <a:pPr algn="l">
              <a:lnSpc>
                <a:spcPct val="90000"/>
              </a:lnSpc>
              <a:spcBef>
                <a:spcPts val="1200"/>
              </a:spcBef>
              <a:defRPr sz="2000">
                <a:solidFill>
                  <a:srgbClr val="FFFFFF"/>
                </a:solidFill>
              </a:defRPr>
            </a:pPr>
            <a:r>
              <a:rPr dirty="0"/>
              <a:t>Youth programs and competitions</a:t>
            </a:r>
          </a:p>
          <a:p>
            <a:pPr algn="l">
              <a:lnSpc>
                <a:spcPct val="90000"/>
              </a:lnSpc>
              <a:spcBef>
                <a:spcPts val="1200"/>
              </a:spcBef>
              <a:defRPr sz="2000">
                <a:solidFill>
                  <a:srgbClr val="FFFFFF"/>
                </a:solidFill>
              </a:defRPr>
            </a:pPr>
            <a:r>
              <a:rPr dirty="0"/>
              <a:t>Junior ROTC and Scouting sponsorship</a:t>
            </a:r>
          </a:p>
        </p:txBody>
      </p:sp>
      <p:sp>
        <p:nvSpPr>
          <p:cNvPr id="391" name="Shape 391"/>
          <p:cNvSpPr/>
          <p:nvPr/>
        </p:nvSpPr>
        <p:spPr>
          <a:xfrm>
            <a:off x="3097645" y="6098942"/>
            <a:ext cx="3325763" cy="19837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lnSpc>
                <a:spcPct val="90000"/>
              </a:lnSpc>
              <a:spcBef>
                <a:spcPts val="1200"/>
              </a:spcBef>
              <a:defRPr sz="2000">
                <a:solidFill>
                  <a:srgbClr val="FFFFFF"/>
                </a:solidFill>
              </a:defRPr>
            </a:pPr>
            <a:r>
              <a:rPr dirty="0"/>
              <a:t>Military family support</a:t>
            </a:r>
          </a:p>
          <a:p>
            <a:pPr algn="l">
              <a:lnSpc>
                <a:spcPct val="90000"/>
              </a:lnSpc>
              <a:spcBef>
                <a:spcPts val="1200"/>
              </a:spcBef>
              <a:defRPr sz="2000">
                <a:solidFill>
                  <a:srgbClr val="FFFFFF"/>
                </a:solidFill>
              </a:defRPr>
            </a:pPr>
            <a:r>
              <a:rPr dirty="0"/>
              <a:t>Comfort items for wounded servicemembers</a:t>
            </a:r>
          </a:p>
          <a:p>
            <a:pPr algn="l">
              <a:lnSpc>
                <a:spcPct val="90000"/>
              </a:lnSpc>
              <a:spcBef>
                <a:spcPts val="1200"/>
              </a:spcBef>
              <a:defRPr sz="2000">
                <a:solidFill>
                  <a:srgbClr val="FFFFFF"/>
                </a:solidFill>
              </a:defRPr>
            </a:pPr>
            <a:r>
              <a:rPr dirty="0"/>
              <a:t>Advocacy for troops and military in Washington, D.C.</a:t>
            </a:r>
          </a:p>
        </p:txBody>
      </p:sp>
      <p:sp>
        <p:nvSpPr>
          <p:cNvPr id="392" name="Shape 392"/>
          <p:cNvSpPr/>
          <p:nvPr/>
        </p:nvSpPr>
        <p:spPr>
          <a:xfrm>
            <a:off x="520388" y="642727"/>
            <a:ext cx="8631536" cy="558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ts val="4800"/>
              </a:lnSpc>
              <a:defRPr sz="2600">
                <a:solidFill>
                  <a:srgbClr val="53585F"/>
                </a:solidFill>
                <a:latin typeface="Avenir Next Demi Bold"/>
                <a:ea typeface="Avenir Next Demi Bold"/>
                <a:cs typeface="Avenir Next Demi Bold"/>
                <a:sym typeface="Avenir Next Demi Bold"/>
              </a:defRPr>
            </a:lvl1pPr>
          </a:lstStyle>
          <a:p>
            <a:r>
              <a:t>ABOUT THE LEGION</a:t>
            </a:r>
          </a:p>
        </p:txBody>
      </p:sp>
      <p:sp>
        <p:nvSpPr>
          <p:cNvPr id="393" name="Shape 393"/>
          <p:cNvSpPr/>
          <p:nvPr/>
        </p:nvSpPr>
        <p:spPr>
          <a:xfrm>
            <a:off x="520388" y="1051667"/>
            <a:ext cx="8631536" cy="965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ts val="7700"/>
              </a:lnSpc>
              <a:defRPr sz="5000">
                <a:solidFill>
                  <a:schemeClr val="accent1">
                    <a:hueOff val="47394"/>
                    <a:satOff val="-25753"/>
                    <a:lumOff val="-7544"/>
                  </a:schemeClr>
                </a:solidFill>
                <a:latin typeface="Avenir Next Medium"/>
                <a:ea typeface="Avenir Next Medium"/>
                <a:cs typeface="Avenir Next Medium"/>
                <a:sym typeface="Avenir Next Medium"/>
              </a:defRPr>
            </a:lvl1pPr>
          </a:lstStyle>
          <a:p>
            <a:r>
              <a:t>OUR PILLARS OF SERVICE</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a:spLocks noGrp="1"/>
          </p:cNvSpPr>
          <p:nvPr>
            <p:ph type="body" idx="14"/>
          </p:nvPr>
        </p:nvSpPr>
        <p:spPr>
          <a:xfrm>
            <a:off x="-37952" y="4086860"/>
            <a:ext cx="13030201" cy="1054100"/>
          </a:xfrm>
          <a:prstGeom prst="rect">
            <a:avLst/>
          </a:prstGeom>
        </p:spPr>
        <p:txBody>
          <a:bodyPr/>
          <a:lstStyle>
            <a:lvl1pPr>
              <a:defRPr sz="7500" cap="none">
                <a:solidFill>
                  <a:schemeClr val="accent1">
                    <a:hueOff val="47394"/>
                    <a:satOff val="-25753"/>
                    <a:lumOff val="-7544"/>
                  </a:schemeClr>
                </a:solidFill>
                <a:latin typeface="Trajan Pro"/>
                <a:ea typeface="Trajan Pro"/>
                <a:cs typeface="Trajan Pro"/>
                <a:sym typeface="Trajan Pro"/>
              </a:defRPr>
            </a:lvl1pPr>
          </a:lstStyle>
          <a:p>
            <a:r>
              <a:rPr sz="6000" dirty="0"/>
              <a:t>the American Legion</a:t>
            </a:r>
          </a:p>
        </p:txBody>
      </p:sp>
      <p:sp>
        <p:nvSpPr>
          <p:cNvPr id="375" name="Shape 375"/>
          <p:cNvSpPr>
            <a:spLocks noGrp="1"/>
          </p:cNvSpPr>
          <p:nvPr>
            <p:ph type="body" idx="15"/>
          </p:nvPr>
        </p:nvSpPr>
        <p:spPr>
          <a:xfrm>
            <a:off x="-16669" y="1"/>
            <a:ext cx="13038138" cy="4145279"/>
          </a:xfrm>
          <a:prstGeom prst="rect">
            <a:avLst/>
          </a:prstGeom>
          <a:solidFill>
            <a:schemeClr val="accent1">
              <a:hueOff val="47394"/>
              <a:satOff val="-25753"/>
              <a:lumOff val="-7544"/>
            </a:schemeClr>
          </a:solidFill>
          <a:effectLst>
            <a:outerShdw blurRad="38100" dist="25400" dir="5400000" rotWithShape="0">
              <a:srgbClr val="000000">
                <a:alpha val="50000"/>
              </a:srgbClr>
            </a:outerShdw>
          </a:effectLst>
        </p:spPr>
        <p:txBody>
          <a:bodyPr anchor="b"/>
          <a:lstStyle>
            <a:lvl1pPr>
              <a:lnSpc>
                <a:spcPct val="100000"/>
              </a:lnSpc>
              <a:defRPr sz="4000" spc="920">
                <a:solidFill>
                  <a:srgbClr val="FFFFFF"/>
                </a:solidFill>
                <a:effectLst>
                  <a:outerShdw blurRad="38100" dist="12700" dir="5400000" rotWithShape="0">
                    <a:srgbClr val="000000">
                      <a:alpha val="50000"/>
                    </a:srgbClr>
                  </a:outerShdw>
                </a:effectLst>
                <a:latin typeface="Avenir Light"/>
                <a:ea typeface="Avenir Light"/>
                <a:cs typeface="Avenir Light"/>
                <a:sym typeface="Avenir Light"/>
              </a:defRPr>
            </a:lvl1pPr>
          </a:lstStyle>
          <a:p>
            <a:r>
              <a:rPr dirty="0"/>
              <a:t>THIS IS</a:t>
            </a:r>
          </a:p>
        </p:txBody>
      </p:sp>
      <p:pic>
        <p:nvPicPr>
          <p:cNvPr id="376" name="IMG_1588.jpg"/>
          <p:cNvPicPr>
            <a:picLocks noGrp="1" noChangeAspect="1"/>
          </p:cNvPicPr>
          <p:nvPr>
            <p:ph type="pic" idx="16"/>
          </p:nvPr>
        </p:nvPicPr>
        <p:blipFill>
          <a:blip r:embed="rId3"/>
          <a:srcRect l="2667" t="510" r="2583" b="510"/>
          <a:stretch>
            <a:fillRect/>
          </a:stretch>
        </p:blipFill>
        <p:spPr>
          <a:xfrm>
            <a:off x="5876679" y="2121363"/>
            <a:ext cx="1251442" cy="1307307"/>
          </a:xfrm>
          <a:custGeom>
            <a:avLst/>
            <a:gdLst/>
            <a:ahLst/>
            <a:cxnLst>
              <a:cxn ang="0">
                <a:pos x="wd2" y="hd2"/>
              </a:cxn>
              <a:cxn ang="5400000">
                <a:pos x="wd2" y="hd2"/>
              </a:cxn>
              <a:cxn ang="10800000">
                <a:pos x="wd2" y="hd2"/>
              </a:cxn>
              <a:cxn ang="16200000">
                <a:pos x="wd2" y="hd2"/>
              </a:cxn>
            </a:cxnLst>
            <a:rect l="0" t="0" r="r" b="b"/>
            <a:pathLst>
              <a:path w="21599" h="21600" extrusionOk="0">
                <a:moveTo>
                  <a:pt x="10790" y="0"/>
                </a:moveTo>
                <a:cubicBezTo>
                  <a:pt x="10706" y="7"/>
                  <a:pt x="10629" y="19"/>
                  <a:pt x="10564" y="26"/>
                </a:cubicBezTo>
                <a:cubicBezTo>
                  <a:pt x="10536" y="29"/>
                  <a:pt x="10520" y="30"/>
                  <a:pt x="10495" y="33"/>
                </a:cubicBezTo>
                <a:cubicBezTo>
                  <a:pt x="10465" y="57"/>
                  <a:pt x="10431" y="83"/>
                  <a:pt x="10393" y="111"/>
                </a:cubicBezTo>
                <a:cubicBezTo>
                  <a:pt x="10355" y="140"/>
                  <a:pt x="10311" y="174"/>
                  <a:pt x="10269" y="203"/>
                </a:cubicBezTo>
                <a:lnTo>
                  <a:pt x="9982" y="407"/>
                </a:lnTo>
                <a:lnTo>
                  <a:pt x="9639" y="321"/>
                </a:lnTo>
                <a:lnTo>
                  <a:pt x="9598" y="308"/>
                </a:lnTo>
                <a:cubicBezTo>
                  <a:pt x="9593" y="308"/>
                  <a:pt x="9590" y="308"/>
                  <a:pt x="9584" y="308"/>
                </a:cubicBezTo>
                <a:cubicBezTo>
                  <a:pt x="9438" y="308"/>
                  <a:pt x="9291" y="332"/>
                  <a:pt x="9173" y="367"/>
                </a:cubicBezTo>
                <a:lnTo>
                  <a:pt x="9071" y="479"/>
                </a:lnTo>
                <a:cubicBezTo>
                  <a:pt x="9043" y="509"/>
                  <a:pt x="9015" y="533"/>
                  <a:pt x="8988" y="557"/>
                </a:cubicBezTo>
                <a:cubicBezTo>
                  <a:pt x="8965" y="579"/>
                  <a:pt x="8943" y="599"/>
                  <a:pt x="8920" y="616"/>
                </a:cubicBezTo>
                <a:cubicBezTo>
                  <a:pt x="8917" y="619"/>
                  <a:pt x="8916" y="621"/>
                  <a:pt x="8913" y="623"/>
                </a:cubicBezTo>
                <a:cubicBezTo>
                  <a:pt x="8906" y="629"/>
                  <a:pt x="8900" y="637"/>
                  <a:pt x="8892" y="643"/>
                </a:cubicBezTo>
                <a:cubicBezTo>
                  <a:pt x="8886" y="647"/>
                  <a:pt x="8878" y="645"/>
                  <a:pt x="8872" y="649"/>
                </a:cubicBezTo>
                <a:cubicBezTo>
                  <a:pt x="8865" y="654"/>
                  <a:pt x="8858" y="658"/>
                  <a:pt x="8851" y="662"/>
                </a:cubicBezTo>
                <a:cubicBezTo>
                  <a:pt x="8845" y="666"/>
                  <a:pt x="8837" y="672"/>
                  <a:pt x="8831" y="675"/>
                </a:cubicBezTo>
                <a:cubicBezTo>
                  <a:pt x="8823" y="680"/>
                  <a:pt x="8818" y="685"/>
                  <a:pt x="8810" y="689"/>
                </a:cubicBezTo>
                <a:cubicBezTo>
                  <a:pt x="8806" y="691"/>
                  <a:pt x="8801" y="693"/>
                  <a:pt x="8797" y="695"/>
                </a:cubicBezTo>
                <a:cubicBezTo>
                  <a:pt x="8787" y="700"/>
                  <a:pt x="8779" y="704"/>
                  <a:pt x="8769" y="708"/>
                </a:cubicBezTo>
                <a:cubicBezTo>
                  <a:pt x="8767" y="709"/>
                  <a:pt x="8765" y="707"/>
                  <a:pt x="8762" y="708"/>
                </a:cubicBezTo>
                <a:cubicBezTo>
                  <a:pt x="8753" y="712"/>
                  <a:pt x="8745" y="718"/>
                  <a:pt x="8735" y="721"/>
                </a:cubicBezTo>
                <a:cubicBezTo>
                  <a:pt x="8732" y="722"/>
                  <a:pt x="8724" y="720"/>
                  <a:pt x="8721" y="721"/>
                </a:cubicBezTo>
                <a:cubicBezTo>
                  <a:pt x="8711" y="724"/>
                  <a:pt x="8704" y="726"/>
                  <a:pt x="8694" y="728"/>
                </a:cubicBezTo>
                <a:cubicBezTo>
                  <a:pt x="8682" y="731"/>
                  <a:pt x="8672" y="733"/>
                  <a:pt x="8660" y="734"/>
                </a:cubicBezTo>
                <a:cubicBezTo>
                  <a:pt x="8611" y="741"/>
                  <a:pt x="8559" y="745"/>
                  <a:pt x="8509" y="734"/>
                </a:cubicBezTo>
                <a:cubicBezTo>
                  <a:pt x="8497" y="732"/>
                  <a:pt x="8487" y="725"/>
                  <a:pt x="8475" y="721"/>
                </a:cubicBezTo>
                <a:cubicBezTo>
                  <a:pt x="8429" y="736"/>
                  <a:pt x="8380" y="752"/>
                  <a:pt x="8331" y="767"/>
                </a:cubicBezTo>
                <a:cubicBezTo>
                  <a:pt x="8272" y="786"/>
                  <a:pt x="8210" y="801"/>
                  <a:pt x="8146" y="820"/>
                </a:cubicBezTo>
                <a:cubicBezTo>
                  <a:pt x="8135" y="829"/>
                  <a:pt x="8123" y="842"/>
                  <a:pt x="8112" y="852"/>
                </a:cubicBezTo>
                <a:cubicBezTo>
                  <a:pt x="8069" y="893"/>
                  <a:pt x="8036" y="925"/>
                  <a:pt x="8002" y="951"/>
                </a:cubicBezTo>
                <a:cubicBezTo>
                  <a:pt x="7964" y="980"/>
                  <a:pt x="7922" y="996"/>
                  <a:pt x="7886" y="1010"/>
                </a:cubicBezTo>
                <a:cubicBezTo>
                  <a:pt x="7857" y="1021"/>
                  <a:pt x="7829" y="1031"/>
                  <a:pt x="7797" y="1036"/>
                </a:cubicBezTo>
                <a:cubicBezTo>
                  <a:pt x="7759" y="1041"/>
                  <a:pt x="7717" y="1043"/>
                  <a:pt x="7666" y="1043"/>
                </a:cubicBezTo>
                <a:cubicBezTo>
                  <a:pt x="7624" y="1043"/>
                  <a:pt x="7587" y="1044"/>
                  <a:pt x="7550" y="1049"/>
                </a:cubicBezTo>
                <a:cubicBezTo>
                  <a:pt x="7513" y="1054"/>
                  <a:pt x="7481" y="1065"/>
                  <a:pt x="7447" y="1075"/>
                </a:cubicBezTo>
                <a:cubicBezTo>
                  <a:pt x="7380" y="1096"/>
                  <a:pt x="7312" y="1127"/>
                  <a:pt x="7249" y="1174"/>
                </a:cubicBezTo>
                <a:cubicBezTo>
                  <a:pt x="7150" y="1246"/>
                  <a:pt x="7098" y="1275"/>
                  <a:pt x="7016" y="1279"/>
                </a:cubicBezTo>
                <a:cubicBezTo>
                  <a:pt x="6966" y="1281"/>
                  <a:pt x="6907" y="1274"/>
                  <a:pt x="6824" y="1259"/>
                </a:cubicBezTo>
                <a:cubicBezTo>
                  <a:pt x="6797" y="1254"/>
                  <a:pt x="6770" y="1249"/>
                  <a:pt x="6749" y="1246"/>
                </a:cubicBezTo>
                <a:cubicBezTo>
                  <a:pt x="6705" y="1239"/>
                  <a:pt x="6670" y="1238"/>
                  <a:pt x="6639" y="1239"/>
                </a:cubicBezTo>
                <a:cubicBezTo>
                  <a:pt x="6624" y="1240"/>
                  <a:pt x="6612" y="1243"/>
                  <a:pt x="6598" y="1246"/>
                </a:cubicBezTo>
                <a:cubicBezTo>
                  <a:pt x="6571" y="1255"/>
                  <a:pt x="6546" y="1263"/>
                  <a:pt x="6522" y="1272"/>
                </a:cubicBezTo>
                <a:cubicBezTo>
                  <a:pt x="6514" y="1277"/>
                  <a:pt x="6504" y="1279"/>
                  <a:pt x="6495" y="1285"/>
                </a:cubicBezTo>
                <a:cubicBezTo>
                  <a:pt x="6492" y="1287"/>
                  <a:pt x="6491" y="1290"/>
                  <a:pt x="6488" y="1292"/>
                </a:cubicBezTo>
                <a:cubicBezTo>
                  <a:pt x="6480" y="1297"/>
                  <a:pt x="6470" y="1305"/>
                  <a:pt x="6461" y="1311"/>
                </a:cubicBezTo>
                <a:cubicBezTo>
                  <a:pt x="6455" y="1316"/>
                  <a:pt x="6447" y="1320"/>
                  <a:pt x="6440" y="1325"/>
                </a:cubicBezTo>
                <a:cubicBezTo>
                  <a:pt x="6414" y="1344"/>
                  <a:pt x="6386" y="1368"/>
                  <a:pt x="6351" y="1397"/>
                </a:cubicBezTo>
                <a:lnTo>
                  <a:pt x="6125" y="1580"/>
                </a:lnTo>
                <a:lnTo>
                  <a:pt x="5803" y="1502"/>
                </a:lnTo>
                <a:lnTo>
                  <a:pt x="5529" y="1436"/>
                </a:lnTo>
                <a:cubicBezTo>
                  <a:pt x="5504" y="1439"/>
                  <a:pt x="5478" y="1441"/>
                  <a:pt x="5454" y="1449"/>
                </a:cubicBezTo>
                <a:lnTo>
                  <a:pt x="5242" y="1685"/>
                </a:lnTo>
                <a:lnTo>
                  <a:pt x="5009" y="1941"/>
                </a:lnTo>
                <a:lnTo>
                  <a:pt x="4769" y="1961"/>
                </a:lnTo>
                <a:cubicBezTo>
                  <a:pt x="4694" y="1977"/>
                  <a:pt x="4615" y="1987"/>
                  <a:pt x="4536" y="1987"/>
                </a:cubicBezTo>
                <a:cubicBezTo>
                  <a:pt x="4419" y="1987"/>
                  <a:pt x="4318" y="1998"/>
                  <a:pt x="4242" y="2020"/>
                </a:cubicBezTo>
                <a:cubicBezTo>
                  <a:pt x="4139" y="2048"/>
                  <a:pt x="4081" y="2092"/>
                  <a:pt x="4084" y="2144"/>
                </a:cubicBezTo>
                <a:cubicBezTo>
                  <a:pt x="4085" y="2157"/>
                  <a:pt x="4089" y="2170"/>
                  <a:pt x="4098" y="2184"/>
                </a:cubicBezTo>
                <a:cubicBezTo>
                  <a:pt x="4107" y="2197"/>
                  <a:pt x="4116" y="2214"/>
                  <a:pt x="4118" y="2230"/>
                </a:cubicBezTo>
                <a:cubicBezTo>
                  <a:pt x="4120" y="2237"/>
                  <a:pt x="4118" y="2247"/>
                  <a:pt x="4118" y="2256"/>
                </a:cubicBezTo>
                <a:cubicBezTo>
                  <a:pt x="4118" y="2264"/>
                  <a:pt x="4113" y="2273"/>
                  <a:pt x="4111" y="2282"/>
                </a:cubicBezTo>
                <a:cubicBezTo>
                  <a:pt x="4108" y="2299"/>
                  <a:pt x="4106" y="2316"/>
                  <a:pt x="4098" y="2334"/>
                </a:cubicBezTo>
                <a:cubicBezTo>
                  <a:pt x="4093" y="2344"/>
                  <a:pt x="4090" y="2351"/>
                  <a:pt x="4084" y="2361"/>
                </a:cubicBezTo>
                <a:cubicBezTo>
                  <a:pt x="4067" y="2389"/>
                  <a:pt x="4043" y="2418"/>
                  <a:pt x="4015" y="2446"/>
                </a:cubicBezTo>
                <a:cubicBezTo>
                  <a:pt x="3968" y="2495"/>
                  <a:pt x="3904" y="2542"/>
                  <a:pt x="3831" y="2584"/>
                </a:cubicBezTo>
                <a:cubicBezTo>
                  <a:pt x="3807" y="2646"/>
                  <a:pt x="3789" y="2696"/>
                  <a:pt x="3769" y="2734"/>
                </a:cubicBezTo>
                <a:cubicBezTo>
                  <a:pt x="3729" y="2810"/>
                  <a:pt x="3682" y="2851"/>
                  <a:pt x="3611" y="2885"/>
                </a:cubicBezTo>
                <a:cubicBezTo>
                  <a:pt x="3603" y="2889"/>
                  <a:pt x="3594" y="2894"/>
                  <a:pt x="3584" y="2898"/>
                </a:cubicBezTo>
                <a:cubicBezTo>
                  <a:pt x="3573" y="2903"/>
                  <a:pt x="3563" y="2906"/>
                  <a:pt x="3550" y="2911"/>
                </a:cubicBezTo>
                <a:cubicBezTo>
                  <a:pt x="3526" y="2921"/>
                  <a:pt x="3504" y="2933"/>
                  <a:pt x="3474" y="2944"/>
                </a:cubicBezTo>
                <a:cubicBezTo>
                  <a:pt x="3445" y="2955"/>
                  <a:pt x="3418" y="2961"/>
                  <a:pt x="3392" y="2970"/>
                </a:cubicBezTo>
                <a:cubicBezTo>
                  <a:pt x="3353" y="3015"/>
                  <a:pt x="3311" y="3065"/>
                  <a:pt x="3269" y="3115"/>
                </a:cubicBezTo>
                <a:cubicBezTo>
                  <a:pt x="3202" y="3195"/>
                  <a:pt x="3133" y="3286"/>
                  <a:pt x="3063" y="3377"/>
                </a:cubicBezTo>
                <a:cubicBezTo>
                  <a:pt x="3063" y="3396"/>
                  <a:pt x="3063" y="3408"/>
                  <a:pt x="3063" y="3430"/>
                </a:cubicBezTo>
                <a:cubicBezTo>
                  <a:pt x="3063" y="3498"/>
                  <a:pt x="3061" y="3552"/>
                  <a:pt x="3057" y="3593"/>
                </a:cubicBezTo>
                <a:cubicBezTo>
                  <a:pt x="3054" y="3614"/>
                  <a:pt x="3055" y="3629"/>
                  <a:pt x="3050" y="3646"/>
                </a:cubicBezTo>
                <a:cubicBezTo>
                  <a:pt x="3040" y="3680"/>
                  <a:pt x="3022" y="3709"/>
                  <a:pt x="2995" y="3738"/>
                </a:cubicBezTo>
                <a:cubicBezTo>
                  <a:pt x="2981" y="3752"/>
                  <a:pt x="2966" y="3768"/>
                  <a:pt x="2947" y="3784"/>
                </a:cubicBezTo>
                <a:cubicBezTo>
                  <a:pt x="2909" y="3815"/>
                  <a:pt x="2857" y="3849"/>
                  <a:pt x="2789" y="3895"/>
                </a:cubicBezTo>
                <a:cubicBezTo>
                  <a:pt x="2765" y="3912"/>
                  <a:pt x="2742" y="3932"/>
                  <a:pt x="2721" y="3948"/>
                </a:cubicBezTo>
                <a:cubicBezTo>
                  <a:pt x="2718" y="3950"/>
                  <a:pt x="2717" y="3952"/>
                  <a:pt x="2714" y="3954"/>
                </a:cubicBezTo>
                <a:cubicBezTo>
                  <a:pt x="2696" y="3968"/>
                  <a:pt x="2675" y="3980"/>
                  <a:pt x="2659" y="3993"/>
                </a:cubicBezTo>
                <a:cubicBezTo>
                  <a:pt x="2641" y="4008"/>
                  <a:pt x="2626" y="4019"/>
                  <a:pt x="2611" y="4033"/>
                </a:cubicBezTo>
                <a:cubicBezTo>
                  <a:pt x="2597" y="4047"/>
                  <a:pt x="2588" y="4066"/>
                  <a:pt x="2577" y="4079"/>
                </a:cubicBezTo>
                <a:cubicBezTo>
                  <a:pt x="2562" y="4102"/>
                  <a:pt x="2545" y="4127"/>
                  <a:pt x="2529" y="4151"/>
                </a:cubicBezTo>
                <a:cubicBezTo>
                  <a:pt x="2525" y="4160"/>
                  <a:pt x="2518" y="4168"/>
                  <a:pt x="2515" y="4177"/>
                </a:cubicBezTo>
                <a:cubicBezTo>
                  <a:pt x="2513" y="4186"/>
                  <a:pt x="2515" y="4194"/>
                  <a:pt x="2515" y="4203"/>
                </a:cubicBezTo>
                <a:cubicBezTo>
                  <a:pt x="2515" y="4232"/>
                  <a:pt x="2511" y="4256"/>
                  <a:pt x="2509" y="4282"/>
                </a:cubicBezTo>
                <a:cubicBezTo>
                  <a:pt x="2504" y="4333"/>
                  <a:pt x="2495" y="4379"/>
                  <a:pt x="2481" y="4420"/>
                </a:cubicBezTo>
                <a:cubicBezTo>
                  <a:pt x="2467" y="4460"/>
                  <a:pt x="2451" y="4498"/>
                  <a:pt x="2426" y="4531"/>
                </a:cubicBezTo>
                <a:cubicBezTo>
                  <a:pt x="2414" y="4548"/>
                  <a:pt x="2401" y="4562"/>
                  <a:pt x="2385" y="4577"/>
                </a:cubicBezTo>
                <a:cubicBezTo>
                  <a:pt x="2354" y="4607"/>
                  <a:pt x="2313" y="4636"/>
                  <a:pt x="2269" y="4662"/>
                </a:cubicBezTo>
                <a:cubicBezTo>
                  <a:pt x="2225" y="4688"/>
                  <a:pt x="2186" y="4718"/>
                  <a:pt x="2152" y="4754"/>
                </a:cubicBezTo>
                <a:cubicBezTo>
                  <a:pt x="2141" y="4766"/>
                  <a:pt x="2135" y="4780"/>
                  <a:pt x="2125" y="4793"/>
                </a:cubicBezTo>
                <a:cubicBezTo>
                  <a:pt x="2115" y="4806"/>
                  <a:pt x="2106" y="4819"/>
                  <a:pt x="2098" y="4833"/>
                </a:cubicBezTo>
                <a:cubicBezTo>
                  <a:pt x="2089" y="4847"/>
                  <a:pt x="2078" y="4857"/>
                  <a:pt x="2070" y="4872"/>
                </a:cubicBezTo>
                <a:cubicBezTo>
                  <a:pt x="2062" y="4887"/>
                  <a:pt x="2056" y="4908"/>
                  <a:pt x="2050" y="4925"/>
                </a:cubicBezTo>
                <a:cubicBezTo>
                  <a:pt x="2043" y="4941"/>
                  <a:pt x="2034" y="4953"/>
                  <a:pt x="2029" y="4970"/>
                </a:cubicBezTo>
                <a:cubicBezTo>
                  <a:pt x="2017" y="5010"/>
                  <a:pt x="2004" y="5044"/>
                  <a:pt x="1988" y="5075"/>
                </a:cubicBezTo>
                <a:cubicBezTo>
                  <a:pt x="1972" y="5106"/>
                  <a:pt x="1956" y="5135"/>
                  <a:pt x="1933" y="5161"/>
                </a:cubicBezTo>
                <a:cubicBezTo>
                  <a:pt x="1911" y="5186"/>
                  <a:pt x="1883" y="5210"/>
                  <a:pt x="1851" y="5233"/>
                </a:cubicBezTo>
                <a:cubicBezTo>
                  <a:pt x="1819" y="5256"/>
                  <a:pt x="1778" y="5282"/>
                  <a:pt x="1735" y="5305"/>
                </a:cubicBezTo>
                <a:cubicBezTo>
                  <a:pt x="1712" y="5317"/>
                  <a:pt x="1692" y="5326"/>
                  <a:pt x="1673" y="5338"/>
                </a:cubicBezTo>
                <a:cubicBezTo>
                  <a:pt x="1654" y="5349"/>
                  <a:pt x="1641" y="5359"/>
                  <a:pt x="1625" y="5370"/>
                </a:cubicBezTo>
                <a:cubicBezTo>
                  <a:pt x="1601" y="5399"/>
                  <a:pt x="1573" y="5429"/>
                  <a:pt x="1550" y="5456"/>
                </a:cubicBezTo>
                <a:cubicBezTo>
                  <a:pt x="1527" y="5482"/>
                  <a:pt x="1510" y="5504"/>
                  <a:pt x="1488" y="5528"/>
                </a:cubicBezTo>
                <a:cubicBezTo>
                  <a:pt x="1477" y="5549"/>
                  <a:pt x="1463" y="5569"/>
                  <a:pt x="1454" y="5593"/>
                </a:cubicBezTo>
                <a:cubicBezTo>
                  <a:pt x="1453" y="5595"/>
                  <a:pt x="1454" y="5599"/>
                  <a:pt x="1454" y="5600"/>
                </a:cubicBezTo>
                <a:cubicBezTo>
                  <a:pt x="1444" y="5625"/>
                  <a:pt x="1437" y="5654"/>
                  <a:pt x="1426" y="5685"/>
                </a:cubicBezTo>
                <a:cubicBezTo>
                  <a:pt x="1416" y="5715"/>
                  <a:pt x="1401" y="5740"/>
                  <a:pt x="1392" y="5764"/>
                </a:cubicBezTo>
                <a:cubicBezTo>
                  <a:pt x="1374" y="5812"/>
                  <a:pt x="1359" y="5850"/>
                  <a:pt x="1337" y="5882"/>
                </a:cubicBezTo>
                <a:cubicBezTo>
                  <a:pt x="1326" y="5898"/>
                  <a:pt x="1317" y="5914"/>
                  <a:pt x="1303" y="5928"/>
                </a:cubicBezTo>
                <a:cubicBezTo>
                  <a:pt x="1289" y="5942"/>
                  <a:pt x="1272" y="5955"/>
                  <a:pt x="1255" y="5967"/>
                </a:cubicBezTo>
                <a:cubicBezTo>
                  <a:pt x="1231" y="5984"/>
                  <a:pt x="1199" y="6002"/>
                  <a:pt x="1166" y="6020"/>
                </a:cubicBezTo>
                <a:cubicBezTo>
                  <a:pt x="1126" y="6041"/>
                  <a:pt x="1082" y="6064"/>
                  <a:pt x="1022" y="6092"/>
                </a:cubicBezTo>
                <a:lnTo>
                  <a:pt x="878" y="6157"/>
                </a:lnTo>
                <a:cubicBezTo>
                  <a:pt x="772" y="6291"/>
                  <a:pt x="707" y="6407"/>
                  <a:pt x="707" y="6466"/>
                </a:cubicBezTo>
                <a:lnTo>
                  <a:pt x="707" y="6551"/>
                </a:lnTo>
                <a:lnTo>
                  <a:pt x="707" y="6859"/>
                </a:lnTo>
                <a:lnTo>
                  <a:pt x="324" y="7154"/>
                </a:lnTo>
                <a:cubicBezTo>
                  <a:pt x="303" y="7170"/>
                  <a:pt x="288" y="7185"/>
                  <a:pt x="269" y="7200"/>
                </a:cubicBezTo>
                <a:cubicBezTo>
                  <a:pt x="265" y="7209"/>
                  <a:pt x="259" y="7216"/>
                  <a:pt x="255" y="7226"/>
                </a:cubicBezTo>
                <a:cubicBezTo>
                  <a:pt x="242" y="7261"/>
                  <a:pt x="232" y="7302"/>
                  <a:pt x="221" y="7344"/>
                </a:cubicBezTo>
                <a:cubicBezTo>
                  <a:pt x="219" y="7349"/>
                  <a:pt x="215" y="7352"/>
                  <a:pt x="214" y="7357"/>
                </a:cubicBezTo>
                <a:cubicBezTo>
                  <a:pt x="201" y="7406"/>
                  <a:pt x="185" y="7458"/>
                  <a:pt x="173" y="7515"/>
                </a:cubicBezTo>
                <a:cubicBezTo>
                  <a:pt x="171" y="7524"/>
                  <a:pt x="175" y="7532"/>
                  <a:pt x="173" y="7541"/>
                </a:cubicBezTo>
                <a:cubicBezTo>
                  <a:pt x="147" y="7669"/>
                  <a:pt x="125" y="7823"/>
                  <a:pt x="104" y="7987"/>
                </a:cubicBezTo>
                <a:lnTo>
                  <a:pt x="221" y="8328"/>
                </a:lnTo>
                <a:lnTo>
                  <a:pt x="43" y="8584"/>
                </a:lnTo>
                <a:cubicBezTo>
                  <a:pt x="41" y="8606"/>
                  <a:pt x="38" y="8627"/>
                  <a:pt x="36" y="8649"/>
                </a:cubicBezTo>
                <a:cubicBezTo>
                  <a:pt x="29" y="8740"/>
                  <a:pt x="21" y="8835"/>
                  <a:pt x="15" y="8931"/>
                </a:cubicBezTo>
                <a:cubicBezTo>
                  <a:pt x="11" y="9010"/>
                  <a:pt x="6" y="9092"/>
                  <a:pt x="2" y="9174"/>
                </a:cubicBezTo>
                <a:lnTo>
                  <a:pt x="8" y="9180"/>
                </a:lnTo>
                <a:cubicBezTo>
                  <a:pt x="52" y="9255"/>
                  <a:pt x="81" y="9312"/>
                  <a:pt x="104" y="9357"/>
                </a:cubicBezTo>
                <a:cubicBezTo>
                  <a:pt x="150" y="9448"/>
                  <a:pt x="159" y="9498"/>
                  <a:pt x="139" y="9561"/>
                </a:cubicBezTo>
                <a:cubicBezTo>
                  <a:pt x="128" y="9592"/>
                  <a:pt x="114" y="9626"/>
                  <a:pt x="91" y="9672"/>
                </a:cubicBezTo>
                <a:cubicBezTo>
                  <a:pt x="76" y="9702"/>
                  <a:pt x="61" y="9726"/>
                  <a:pt x="50" y="9751"/>
                </a:cubicBezTo>
                <a:cubicBezTo>
                  <a:pt x="38" y="9776"/>
                  <a:pt x="29" y="9801"/>
                  <a:pt x="22" y="9823"/>
                </a:cubicBezTo>
                <a:cubicBezTo>
                  <a:pt x="11" y="9855"/>
                  <a:pt x="4" y="9886"/>
                  <a:pt x="2" y="9915"/>
                </a:cubicBezTo>
                <a:cubicBezTo>
                  <a:pt x="0" y="9934"/>
                  <a:pt x="-1" y="9954"/>
                  <a:pt x="2" y="9974"/>
                </a:cubicBezTo>
                <a:cubicBezTo>
                  <a:pt x="11" y="10042"/>
                  <a:pt x="45" y="10113"/>
                  <a:pt x="104" y="10223"/>
                </a:cubicBezTo>
                <a:cubicBezTo>
                  <a:pt x="130" y="10271"/>
                  <a:pt x="153" y="10309"/>
                  <a:pt x="166" y="10341"/>
                </a:cubicBezTo>
                <a:cubicBezTo>
                  <a:pt x="168" y="10345"/>
                  <a:pt x="164" y="10350"/>
                  <a:pt x="166" y="10354"/>
                </a:cubicBezTo>
                <a:cubicBezTo>
                  <a:pt x="176" y="10381"/>
                  <a:pt x="185" y="10403"/>
                  <a:pt x="187" y="10426"/>
                </a:cubicBezTo>
                <a:cubicBezTo>
                  <a:pt x="188" y="10439"/>
                  <a:pt x="188" y="10452"/>
                  <a:pt x="187" y="10466"/>
                </a:cubicBezTo>
                <a:cubicBezTo>
                  <a:pt x="181" y="10506"/>
                  <a:pt x="166" y="10553"/>
                  <a:pt x="139" y="10616"/>
                </a:cubicBezTo>
                <a:cubicBezTo>
                  <a:pt x="130" y="10637"/>
                  <a:pt x="118" y="10658"/>
                  <a:pt x="111" y="10675"/>
                </a:cubicBezTo>
                <a:cubicBezTo>
                  <a:pt x="105" y="10693"/>
                  <a:pt x="102" y="10706"/>
                  <a:pt x="97" y="10721"/>
                </a:cubicBezTo>
                <a:cubicBezTo>
                  <a:pt x="93" y="10737"/>
                  <a:pt x="86" y="10753"/>
                  <a:pt x="84" y="10767"/>
                </a:cubicBezTo>
                <a:cubicBezTo>
                  <a:pt x="82" y="10781"/>
                  <a:pt x="84" y="10792"/>
                  <a:pt x="84" y="10807"/>
                </a:cubicBezTo>
                <a:cubicBezTo>
                  <a:pt x="84" y="10848"/>
                  <a:pt x="92" y="10894"/>
                  <a:pt x="111" y="10951"/>
                </a:cubicBezTo>
                <a:cubicBezTo>
                  <a:pt x="118" y="10970"/>
                  <a:pt x="123" y="10993"/>
                  <a:pt x="132" y="11016"/>
                </a:cubicBezTo>
                <a:cubicBezTo>
                  <a:pt x="141" y="11041"/>
                  <a:pt x="152" y="11062"/>
                  <a:pt x="159" y="11082"/>
                </a:cubicBezTo>
                <a:cubicBezTo>
                  <a:pt x="166" y="11102"/>
                  <a:pt x="169" y="11117"/>
                  <a:pt x="173" y="11134"/>
                </a:cubicBezTo>
                <a:cubicBezTo>
                  <a:pt x="185" y="11185"/>
                  <a:pt x="185" y="11227"/>
                  <a:pt x="173" y="11272"/>
                </a:cubicBezTo>
                <a:cubicBezTo>
                  <a:pt x="165" y="11302"/>
                  <a:pt x="152" y="11336"/>
                  <a:pt x="132" y="11377"/>
                </a:cubicBezTo>
                <a:cubicBezTo>
                  <a:pt x="122" y="11398"/>
                  <a:pt x="111" y="11417"/>
                  <a:pt x="97" y="11443"/>
                </a:cubicBezTo>
                <a:cubicBezTo>
                  <a:pt x="83" y="11469"/>
                  <a:pt x="67" y="11494"/>
                  <a:pt x="56" y="11515"/>
                </a:cubicBezTo>
                <a:cubicBezTo>
                  <a:pt x="35" y="11557"/>
                  <a:pt x="23" y="11595"/>
                  <a:pt x="15" y="11626"/>
                </a:cubicBezTo>
                <a:cubicBezTo>
                  <a:pt x="7" y="11658"/>
                  <a:pt x="3" y="11683"/>
                  <a:pt x="8" y="11718"/>
                </a:cubicBezTo>
                <a:cubicBezTo>
                  <a:pt x="14" y="11753"/>
                  <a:pt x="25" y="11790"/>
                  <a:pt x="43" y="11843"/>
                </a:cubicBezTo>
                <a:cubicBezTo>
                  <a:pt x="52" y="11869"/>
                  <a:pt x="65" y="11901"/>
                  <a:pt x="77" y="11934"/>
                </a:cubicBezTo>
                <a:lnTo>
                  <a:pt x="173" y="12203"/>
                </a:lnTo>
                <a:lnTo>
                  <a:pt x="15" y="12472"/>
                </a:lnTo>
                <a:cubicBezTo>
                  <a:pt x="25" y="12644"/>
                  <a:pt x="37" y="12812"/>
                  <a:pt x="50" y="12970"/>
                </a:cubicBezTo>
                <a:cubicBezTo>
                  <a:pt x="52" y="13005"/>
                  <a:pt x="53" y="13035"/>
                  <a:pt x="56" y="13069"/>
                </a:cubicBezTo>
                <a:cubicBezTo>
                  <a:pt x="72" y="13091"/>
                  <a:pt x="85" y="13115"/>
                  <a:pt x="97" y="13134"/>
                </a:cubicBezTo>
                <a:cubicBezTo>
                  <a:pt x="110" y="13154"/>
                  <a:pt x="123" y="13171"/>
                  <a:pt x="132" y="13187"/>
                </a:cubicBezTo>
                <a:cubicBezTo>
                  <a:pt x="132" y="13188"/>
                  <a:pt x="131" y="13192"/>
                  <a:pt x="132" y="13193"/>
                </a:cubicBezTo>
                <a:cubicBezTo>
                  <a:pt x="140" y="13209"/>
                  <a:pt x="153" y="13225"/>
                  <a:pt x="159" y="13239"/>
                </a:cubicBezTo>
                <a:cubicBezTo>
                  <a:pt x="165" y="13253"/>
                  <a:pt x="169" y="13266"/>
                  <a:pt x="173" y="13279"/>
                </a:cubicBezTo>
                <a:cubicBezTo>
                  <a:pt x="174" y="13281"/>
                  <a:pt x="179" y="13289"/>
                  <a:pt x="180" y="13292"/>
                </a:cubicBezTo>
                <a:cubicBezTo>
                  <a:pt x="183" y="13303"/>
                  <a:pt x="185" y="13314"/>
                  <a:pt x="187" y="13325"/>
                </a:cubicBezTo>
                <a:cubicBezTo>
                  <a:pt x="187" y="13328"/>
                  <a:pt x="186" y="13328"/>
                  <a:pt x="187" y="13331"/>
                </a:cubicBezTo>
                <a:cubicBezTo>
                  <a:pt x="188" y="13341"/>
                  <a:pt x="186" y="13354"/>
                  <a:pt x="187" y="13364"/>
                </a:cubicBezTo>
                <a:cubicBezTo>
                  <a:pt x="187" y="13367"/>
                  <a:pt x="187" y="13374"/>
                  <a:pt x="187" y="13377"/>
                </a:cubicBezTo>
                <a:cubicBezTo>
                  <a:pt x="186" y="13387"/>
                  <a:pt x="188" y="13393"/>
                  <a:pt x="187" y="13403"/>
                </a:cubicBezTo>
                <a:cubicBezTo>
                  <a:pt x="185" y="13417"/>
                  <a:pt x="183" y="13434"/>
                  <a:pt x="180" y="13449"/>
                </a:cubicBezTo>
                <a:cubicBezTo>
                  <a:pt x="169" y="13492"/>
                  <a:pt x="161" y="13538"/>
                  <a:pt x="152" y="13580"/>
                </a:cubicBezTo>
                <a:cubicBezTo>
                  <a:pt x="143" y="13623"/>
                  <a:pt x="135" y="13664"/>
                  <a:pt x="132" y="13685"/>
                </a:cubicBezTo>
                <a:cubicBezTo>
                  <a:pt x="131" y="13689"/>
                  <a:pt x="126" y="13693"/>
                  <a:pt x="125" y="13698"/>
                </a:cubicBezTo>
                <a:cubicBezTo>
                  <a:pt x="126" y="13703"/>
                  <a:pt x="124" y="13713"/>
                  <a:pt x="125" y="13718"/>
                </a:cubicBezTo>
                <a:cubicBezTo>
                  <a:pt x="144" y="13851"/>
                  <a:pt x="164" y="13965"/>
                  <a:pt x="187" y="14072"/>
                </a:cubicBezTo>
                <a:cubicBezTo>
                  <a:pt x="189" y="14083"/>
                  <a:pt x="191" y="14094"/>
                  <a:pt x="193" y="14105"/>
                </a:cubicBezTo>
                <a:cubicBezTo>
                  <a:pt x="212" y="14191"/>
                  <a:pt x="234" y="14269"/>
                  <a:pt x="255" y="14334"/>
                </a:cubicBezTo>
                <a:cubicBezTo>
                  <a:pt x="269" y="14378"/>
                  <a:pt x="281" y="14419"/>
                  <a:pt x="296" y="14452"/>
                </a:cubicBezTo>
                <a:cubicBezTo>
                  <a:pt x="297" y="14454"/>
                  <a:pt x="302" y="14451"/>
                  <a:pt x="303" y="14452"/>
                </a:cubicBezTo>
                <a:cubicBezTo>
                  <a:pt x="311" y="14458"/>
                  <a:pt x="315" y="14466"/>
                  <a:pt x="324" y="14472"/>
                </a:cubicBezTo>
                <a:lnTo>
                  <a:pt x="707" y="14748"/>
                </a:lnTo>
                <a:lnTo>
                  <a:pt x="707" y="15043"/>
                </a:lnTo>
                <a:cubicBezTo>
                  <a:pt x="707" y="15083"/>
                  <a:pt x="712" y="15123"/>
                  <a:pt x="714" y="15161"/>
                </a:cubicBezTo>
                <a:cubicBezTo>
                  <a:pt x="725" y="15206"/>
                  <a:pt x="756" y="15270"/>
                  <a:pt x="810" y="15351"/>
                </a:cubicBezTo>
                <a:cubicBezTo>
                  <a:pt x="838" y="15393"/>
                  <a:pt x="876" y="15440"/>
                  <a:pt x="913" y="15489"/>
                </a:cubicBezTo>
                <a:cubicBezTo>
                  <a:pt x="929" y="15496"/>
                  <a:pt x="943" y="15507"/>
                  <a:pt x="961" y="15515"/>
                </a:cubicBezTo>
                <a:cubicBezTo>
                  <a:pt x="985" y="15525"/>
                  <a:pt x="1010" y="15531"/>
                  <a:pt x="1036" y="15541"/>
                </a:cubicBezTo>
                <a:cubicBezTo>
                  <a:pt x="1077" y="15557"/>
                  <a:pt x="1113" y="15573"/>
                  <a:pt x="1145" y="15587"/>
                </a:cubicBezTo>
                <a:cubicBezTo>
                  <a:pt x="1211" y="15614"/>
                  <a:pt x="1265" y="15634"/>
                  <a:pt x="1303" y="15659"/>
                </a:cubicBezTo>
                <a:cubicBezTo>
                  <a:pt x="1306" y="15661"/>
                  <a:pt x="1307" y="15664"/>
                  <a:pt x="1310" y="15666"/>
                </a:cubicBezTo>
                <a:cubicBezTo>
                  <a:pt x="1317" y="15670"/>
                  <a:pt x="1324" y="15674"/>
                  <a:pt x="1330" y="15679"/>
                </a:cubicBezTo>
                <a:cubicBezTo>
                  <a:pt x="1339" y="15685"/>
                  <a:pt x="1344" y="15692"/>
                  <a:pt x="1351" y="15698"/>
                </a:cubicBezTo>
                <a:cubicBezTo>
                  <a:pt x="1358" y="15705"/>
                  <a:pt x="1366" y="15711"/>
                  <a:pt x="1372" y="15718"/>
                </a:cubicBezTo>
                <a:cubicBezTo>
                  <a:pt x="1401" y="15755"/>
                  <a:pt x="1419" y="15802"/>
                  <a:pt x="1433" y="15862"/>
                </a:cubicBezTo>
                <a:cubicBezTo>
                  <a:pt x="1439" y="15886"/>
                  <a:pt x="1442" y="15911"/>
                  <a:pt x="1447" y="15941"/>
                </a:cubicBezTo>
                <a:cubicBezTo>
                  <a:pt x="1452" y="15968"/>
                  <a:pt x="1455" y="15990"/>
                  <a:pt x="1461" y="16013"/>
                </a:cubicBezTo>
                <a:cubicBezTo>
                  <a:pt x="1466" y="16036"/>
                  <a:pt x="1474" y="16059"/>
                  <a:pt x="1481" y="16079"/>
                </a:cubicBezTo>
                <a:cubicBezTo>
                  <a:pt x="1488" y="16098"/>
                  <a:pt x="1499" y="16115"/>
                  <a:pt x="1509" y="16131"/>
                </a:cubicBezTo>
                <a:cubicBezTo>
                  <a:pt x="1513" y="16140"/>
                  <a:pt x="1517" y="16150"/>
                  <a:pt x="1522" y="16157"/>
                </a:cubicBezTo>
                <a:cubicBezTo>
                  <a:pt x="1528" y="16165"/>
                  <a:pt x="1536" y="16170"/>
                  <a:pt x="1543" y="16177"/>
                </a:cubicBezTo>
                <a:cubicBezTo>
                  <a:pt x="1556" y="16192"/>
                  <a:pt x="1566" y="16209"/>
                  <a:pt x="1584" y="16223"/>
                </a:cubicBezTo>
                <a:cubicBezTo>
                  <a:pt x="1594" y="16231"/>
                  <a:pt x="1607" y="16241"/>
                  <a:pt x="1618" y="16249"/>
                </a:cubicBezTo>
                <a:cubicBezTo>
                  <a:pt x="1627" y="16255"/>
                  <a:pt x="1636" y="16256"/>
                  <a:pt x="1646" y="16262"/>
                </a:cubicBezTo>
                <a:cubicBezTo>
                  <a:pt x="1690" y="16291"/>
                  <a:pt x="1747" y="16325"/>
                  <a:pt x="1817" y="16361"/>
                </a:cubicBezTo>
                <a:cubicBezTo>
                  <a:pt x="1897" y="16401"/>
                  <a:pt x="1956" y="16447"/>
                  <a:pt x="1995" y="16511"/>
                </a:cubicBezTo>
                <a:cubicBezTo>
                  <a:pt x="2011" y="16537"/>
                  <a:pt x="2018" y="16565"/>
                  <a:pt x="2029" y="16597"/>
                </a:cubicBezTo>
                <a:cubicBezTo>
                  <a:pt x="2035" y="16613"/>
                  <a:pt x="2045" y="16631"/>
                  <a:pt x="2050" y="16649"/>
                </a:cubicBezTo>
                <a:cubicBezTo>
                  <a:pt x="2059" y="16684"/>
                  <a:pt x="2069" y="16718"/>
                  <a:pt x="2084" y="16748"/>
                </a:cubicBezTo>
                <a:cubicBezTo>
                  <a:pt x="2098" y="16778"/>
                  <a:pt x="2111" y="16800"/>
                  <a:pt x="2132" y="16826"/>
                </a:cubicBezTo>
                <a:cubicBezTo>
                  <a:pt x="2152" y="16853"/>
                  <a:pt x="2180" y="16881"/>
                  <a:pt x="2207" y="16905"/>
                </a:cubicBezTo>
                <a:cubicBezTo>
                  <a:pt x="2215" y="16911"/>
                  <a:pt x="2220" y="16918"/>
                  <a:pt x="2228" y="16925"/>
                </a:cubicBezTo>
                <a:cubicBezTo>
                  <a:pt x="2234" y="16930"/>
                  <a:pt x="2241" y="16933"/>
                  <a:pt x="2248" y="16938"/>
                </a:cubicBezTo>
                <a:cubicBezTo>
                  <a:pt x="2264" y="16949"/>
                  <a:pt x="2285" y="16959"/>
                  <a:pt x="2303" y="16970"/>
                </a:cubicBezTo>
                <a:cubicBezTo>
                  <a:pt x="2346" y="16998"/>
                  <a:pt x="2378" y="17025"/>
                  <a:pt x="2406" y="17049"/>
                </a:cubicBezTo>
                <a:cubicBezTo>
                  <a:pt x="2420" y="17061"/>
                  <a:pt x="2436" y="17070"/>
                  <a:pt x="2447" y="17082"/>
                </a:cubicBezTo>
                <a:cubicBezTo>
                  <a:pt x="2458" y="17094"/>
                  <a:pt x="2466" y="17108"/>
                  <a:pt x="2474" y="17121"/>
                </a:cubicBezTo>
                <a:cubicBezTo>
                  <a:pt x="2483" y="17135"/>
                  <a:pt x="2488" y="17151"/>
                  <a:pt x="2495" y="17167"/>
                </a:cubicBezTo>
                <a:cubicBezTo>
                  <a:pt x="2501" y="17183"/>
                  <a:pt x="2504" y="17201"/>
                  <a:pt x="2509" y="17220"/>
                </a:cubicBezTo>
                <a:cubicBezTo>
                  <a:pt x="2519" y="17257"/>
                  <a:pt x="2528" y="17303"/>
                  <a:pt x="2536" y="17357"/>
                </a:cubicBezTo>
                <a:cubicBezTo>
                  <a:pt x="2537" y="17365"/>
                  <a:pt x="2542" y="17370"/>
                  <a:pt x="2543" y="17377"/>
                </a:cubicBezTo>
                <a:cubicBezTo>
                  <a:pt x="2618" y="17475"/>
                  <a:pt x="2691" y="17570"/>
                  <a:pt x="2755" y="17659"/>
                </a:cubicBezTo>
                <a:cubicBezTo>
                  <a:pt x="2778" y="17691"/>
                  <a:pt x="2795" y="17714"/>
                  <a:pt x="2817" y="17744"/>
                </a:cubicBezTo>
                <a:cubicBezTo>
                  <a:pt x="2985" y="17839"/>
                  <a:pt x="3034" y="17880"/>
                  <a:pt x="3063" y="18013"/>
                </a:cubicBezTo>
                <a:cubicBezTo>
                  <a:pt x="3068" y="18035"/>
                  <a:pt x="3073" y="18057"/>
                  <a:pt x="3077" y="18085"/>
                </a:cubicBezTo>
                <a:cubicBezTo>
                  <a:pt x="3081" y="18112"/>
                  <a:pt x="3087" y="18143"/>
                  <a:pt x="3091" y="18177"/>
                </a:cubicBezTo>
                <a:cubicBezTo>
                  <a:pt x="3091" y="18179"/>
                  <a:pt x="3091" y="18182"/>
                  <a:pt x="3091" y="18184"/>
                </a:cubicBezTo>
                <a:cubicBezTo>
                  <a:pt x="3113" y="18230"/>
                  <a:pt x="3124" y="18265"/>
                  <a:pt x="3125" y="18289"/>
                </a:cubicBezTo>
                <a:cubicBezTo>
                  <a:pt x="3126" y="18300"/>
                  <a:pt x="3129" y="18309"/>
                  <a:pt x="3132" y="18321"/>
                </a:cubicBezTo>
                <a:cubicBezTo>
                  <a:pt x="3146" y="18396"/>
                  <a:pt x="3197" y="18489"/>
                  <a:pt x="3269" y="18590"/>
                </a:cubicBezTo>
                <a:cubicBezTo>
                  <a:pt x="3279" y="18596"/>
                  <a:pt x="3291" y="18605"/>
                  <a:pt x="3303" y="18610"/>
                </a:cubicBezTo>
                <a:cubicBezTo>
                  <a:pt x="3322" y="18618"/>
                  <a:pt x="3335" y="18622"/>
                  <a:pt x="3358" y="18630"/>
                </a:cubicBezTo>
                <a:cubicBezTo>
                  <a:pt x="3391" y="18641"/>
                  <a:pt x="3431" y="18656"/>
                  <a:pt x="3474" y="18669"/>
                </a:cubicBezTo>
                <a:cubicBezTo>
                  <a:pt x="3548" y="18691"/>
                  <a:pt x="3607" y="18707"/>
                  <a:pt x="3652" y="18728"/>
                </a:cubicBezTo>
                <a:cubicBezTo>
                  <a:pt x="3675" y="18738"/>
                  <a:pt x="3689" y="18754"/>
                  <a:pt x="3707" y="18767"/>
                </a:cubicBezTo>
                <a:cubicBezTo>
                  <a:pt x="3716" y="18774"/>
                  <a:pt x="3726" y="18779"/>
                  <a:pt x="3735" y="18787"/>
                </a:cubicBezTo>
                <a:cubicBezTo>
                  <a:pt x="3751" y="18802"/>
                  <a:pt x="3768" y="18818"/>
                  <a:pt x="3783" y="18839"/>
                </a:cubicBezTo>
                <a:cubicBezTo>
                  <a:pt x="3804" y="18872"/>
                  <a:pt x="3823" y="18913"/>
                  <a:pt x="3844" y="18964"/>
                </a:cubicBezTo>
                <a:cubicBezTo>
                  <a:pt x="3873" y="19032"/>
                  <a:pt x="3906" y="19117"/>
                  <a:pt x="3947" y="19233"/>
                </a:cubicBezTo>
                <a:lnTo>
                  <a:pt x="3961" y="19285"/>
                </a:lnTo>
                <a:cubicBezTo>
                  <a:pt x="4006" y="19320"/>
                  <a:pt x="4053" y="19347"/>
                  <a:pt x="4098" y="19377"/>
                </a:cubicBezTo>
                <a:cubicBezTo>
                  <a:pt x="4138" y="19405"/>
                  <a:pt x="4175" y="19432"/>
                  <a:pt x="4214" y="19456"/>
                </a:cubicBezTo>
                <a:cubicBezTo>
                  <a:pt x="4332" y="19527"/>
                  <a:pt x="4447" y="19579"/>
                  <a:pt x="4536" y="19600"/>
                </a:cubicBezTo>
                <a:cubicBezTo>
                  <a:pt x="4551" y="19604"/>
                  <a:pt x="4563" y="19611"/>
                  <a:pt x="4577" y="19613"/>
                </a:cubicBezTo>
                <a:cubicBezTo>
                  <a:pt x="4591" y="19615"/>
                  <a:pt x="4606" y="19613"/>
                  <a:pt x="4618" y="19613"/>
                </a:cubicBezTo>
                <a:cubicBezTo>
                  <a:pt x="4633" y="19613"/>
                  <a:pt x="4644" y="19612"/>
                  <a:pt x="4659" y="19613"/>
                </a:cubicBezTo>
                <a:cubicBezTo>
                  <a:pt x="4674" y="19614"/>
                  <a:pt x="4692" y="19618"/>
                  <a:pt x="4707" y="19620"/>
                </a:cubicBezTo>
                <a:cubicBezTo>
                  <a:pt x="4765" y="19628"/>
                  <a:pt x="4825" y="19645"/>
                  <a:pt x="4885" y="19666"/>
                </a:cubicBezTo>
                <a:lnTo>
                  <a:pt x="5070" y="19672"/>
                </a:lnTo>
                <a:lnTo>
                  <a:pt x="5194" y="19823"/>
                </a:lnTo>
                <a:cubicBezTo>
                  <a:pt x="5238" y="19856"/>
                  <a:pt x="5278" y="19891"/>
                  <a:pt x="5310" y="19928"/>
                </a:cubicBezTo>
                <a:cubicBezTo>
                  <a:pt x="5348" y="19972"/>
                  <a:pt x="5395" y="20016"/>
                  <a:pt x="5440" y="20052"/>
                </a:cubicBezTo>
                <a:cubicBezTo>
                  <a:pt x="5486" y="20089"/>
                  <a:pt x="5530" y="20119"/>
                  <a:pt x="5577" y="20144"/>
                </a:cubicBezTo>
                <a:cubicBezTo>
                  <a:pt x="5594" y="20153"/>
                  <a:pt x="5609" y="20163"/>
                  <a:pt x="5625" y="20170"/>
                </a:cubicBezTo>
                <a:cubicBezTo>
                  <a:pt x="5687" y="20156"/>
                  <a:pt x="5772" y="20134"/>
                  <a:pt x="5858" y="20111"/>
                </a:cubicBezTo>
                <a:lnTo>
                  <a:pt x="6153" y="20039"/>
                </a:lnTo>
                <a:lnTo>
                  <a:pt x="6392" y="20223"/>
                </a:lnTo>
                <a:cubicBezTo>
                  <a:pt x="6428" y="20251"/>
                  <a:pt x="6455" y="20276"/>
                  <a:pt x="6481" y="20295"/>
                </a:cubicBezTo>
                <a:cubicBezTo>
                  <a:pt x="6509" y="20315"/>
                  <a:pt x="6535" y="20328"/>
                  <a:pt x="6557" y="20341"/>
                </a:cubicBezTo>
                <a:cubicBezTo>
                  <a:pt x="6599" y="20354"/>
                  <a:pt x="6641" y="20365"/>
                  <a:pt x="6694" y="20380"/>
                </a:cubicBezTo>
                <a:cubicBezTo>
                  <a:pt x="6716" y="20381"/>
                  <a:pt x="6741" y="20378"/>
                  <a:pt x="6769" y="20374"/>
                </a:cubicBezTo>
                <a:cubicBezTo>
                  <a:pt x="6798" y="20370"/>
                  <a:pt x="6833" y="20368"/>
                  <a:pt x="6872" y="20361"/>
                </a:cubicBezTo>
                <a:cubicBezTo>
                  <a:pt x="6926" y="20350"/>
                  <a:pt x="6971" y="20338"/>
                  <a:pt x="7009" y="20334"/>
                </a:cubicBezTo>
                <a:cubicBezTo>
                  <a:pt x="7046" y="20331"/>
                  <a:pt x="7075" y="20329"/>
                  <a:pt x="7105" y="20334"/>
                </a:cubicBezTo>
                <a:cubicBezTo>
                  <a:pt x="7163" y="20345"/>
                  <a:pt x="7211" y="20377"/>
                  <a:pt x="7290" y="20433"/>
                </a:cubicBezTo>
                <a:cubicBezTo>
                  <a:pt x="7304" y="20443"/>
                  <a:pt x="7322" y="20450"/>
                  <a:pt x="7338" y="20459"/>
                </a:cubicBezTo>
                <a:cubicBezTo>
                  <a:pt x="7368" y="20477"/>
                  <a:pt x="7401" y="20499"/>
                  <a:pt x="7433" y="20511"/>
                </a:cubicBezTo>
                <a:cubicBezTo>
                  <a:pt x="7466" y="20524"/>
                  <a:pt x="7495" y="20530"/>
                  <a:pt x="7529" y="20538"/>
                </a:cubicBezTo>
                <a:cubicBezTo>
                  <a:pt x="7547" y="20542"/>
                  <a:pt x="7566" y="20548"/>
                  <a:pt x="7584" y="20551"/>
                </a:cubicBezTo>
                <a:cubicBezTo>
                  <a:pt x="7620" y="20556"/>
                  <a:pt x="7656" y="20557"/>
                  <a:pt x="7694" y="20557"/>
                </a:cubicBezTo>
                <a:cubicBezTo>
                  <a:pt x="7717" y="20557"/>
                  <a:pt x="7735" y="20556"/>
                  <a:pt x="7755" y="20557"/>
                </a:cubicBezTo>
                <a:cubicBezTo>
                  <a:pt x="7776" y="20559"/>
                  <a:pt x="7799" y="20561"/>
                  <a:pt x="7817" y="20564"/>
                </a:cubicBezTo>
                <a:cubicBezTo>
                  <a:pt x="7923" y="20580"/>
                  <a:pt x="7987" y="20630"/>
                  <a:pt x="8105" y="20748"/>
                </a:cubicBezTo>
                <a:cubicBezTo>
                  <a:pt x="8112" y="20755"/>
                  <a:pt x="8119" y="20761"/>
                  <a:pt x="8125" y="20767"/>
                </a:cubicBezTo>
                <a:cubicBezTo>
                  <a:pt x="8216" y="20794"/>
                  <a:pt x="8305" y="20818"/>
                  <a:pt x="8386" y="20846"/>
                </a:cubicBezTo>
                <a:cubicBezTo>
                  <a:pt x="8446" y="20866"/>
                  <a:pt x="8504" y="20885"/>
                  <a:pt x="8557" y="20905"/>
                </a:cubicBezTo>
                <a:cubicBezTo>
                  <a:pt x="8559" y="20906"/>
                  <a:pt x="8562" y="20911"/>
                  <a:pt x="8564" y="20911"/>
                </a:cubicBezTo>
                <a:cubicBezTo>
                  <a:pt x="8569" y="20911"/>
                  <a:pt x="8571" y="20905"/>
                  <a:pt x="8577" y="20905"/>
                </a:cubicBezTo>
                <a:cubicBezTo>
                  <a:pt x="8646" y="20898"/>
                  <a:pt x="8698" y="20898"/>
                  <a:pt x="8742" y="20898"/>
                </a:cubicBezTo>
                <a:cubicBezTo>
                  <a:pt x="8775" y="20899"/>
                  <a:pt x="8805" y="20904"/>
                  <a:pt x="8831" y="20911"/>
                </a:cubicBezTo>
                <a:cubicBezTo>
                  <a:pt x="8845" y="20916"/>
                  <a:pt x="8858" y="20917"/>
                  <a:pt x="8872" y="20925"/>
                </a:cubicBezTo>
                <a:cubicBezTo>
                  <a:pt x="8875" y="20926"/>
                  <a:pt x="8876" y="20930"/>
                  <a:pt x="8879" y="20931"/>
                </a:cubicBezTo>
                <a:cubicBezTo>
                  <a:pt x="8887" y="20936"/>
                  <a:pt x="8897" y="20938"/>
                  <a:pt x="8906" y="20944"/>
                </a:cubicBezTo>
                <a:cubicBezTo>
                  <a:pt x="8942" y="20968"/>
                  <a:pt x="8979" y="21002"/>
                  <a:pt x="9029" y="21049"/>
                </a:cubicBezTo>
                <a:cubicBezTo>
                  <a:pt x="9055" y="21073"/>
                  <a:pt x="9087" y="21104"/>
                  <a:pt x="9119" y="21134"/>
                </a:cubicBezTo>
                <a:lnTo>
                  <a:pt x="9242" y="21252"/>
                </a:lnTo>
                <a:cubicBezTo>
                  <a:pt x="9253" y="21255"/>
                  <a:pt x="9265" y="21257"/>
                  <a:pt x="9276" y="21259"/>
                </a:cubicBezTo>
                <a:cubicBezTo>
                  <a:pt x="9282" y="21260"/>
                  <a:pt x="9284" y="21264"/>
                  <a:pt x="9290" y="21266"/>
                </a:cubicBezTo>
                <a:cubicBezTo>
                  <a:pt x="9346" y="21276"/>
                  <a:pt x="9407" y="21281"/>
                  <a:pt x="9468" y="21285"/>
                </a:cubicBezTo>
                <a:cubicBezTo>
                  <a:pt x="9472" y="21286"/>
                  <a:pt x="9471" y="21285"/>
                  <a:pt x="9475" y="21285"/>
                </a:cubicBezTo>
                <a:cubicBezTo>
                  <a:pt x="9510" y="21288"/>
                  <a:pt x="9548" y="21292"/>
                  <a:pt x="9584" y="21292"/>
                </a:cubicBezTo>
                <a:cubicBezTo>
                  <a:pt x="9617" y="21292"/>
                  <a:pt x="9654" y="21296"/>
                  <a:pt x="9687" y="21298"/>
                </a:cubicBezTo>
                <a:cubicBezTo>
                  <a:pt x="9722" y="21289"/>
                  <a:pt x="9753" y="21279"/>
                  <a:pt x="9783" y="21272"/>
                </a:cubicBezTo>
                <a:cubicBezTo>
                  <a:pt x="9789" y="21271"/>
                  <a:pt x="9798" y="21267"/>
                  <a:pt x="9803" y="21266"/>
                </a:cubicBezTo>
                <a:cubicBezTo>
                  <a:pt x="9965" y="21233"/>
                  <a:pt x="10066" y="21246"/>
                  <a:pt x="10214" y="21331"/>
                </a:cubicBezTo>
                <a:cubicBezTo>
                  <a:pt x="10222" y="21336"/>
                  <a:pt x="10229" y="21340"/>
                  <a:pt x="10235" y="21344"/>
                </a:cubicBezTo>
                <a:cubicBezTo>
                  <a:pt x="10260" y="21359"/>
                  <a:pt x="10289" y="21378"/>
                  <a:pt x="10317" y="21397"/>
                </a:cubicBezTo>
                <a:cubicBezTo>
                  <a:pt x="10353" y="21420"/>
                  <a:pt x="10391" y="21445"/>
                  <a:pt x="10434" y="21475"/>
                </a:cubicBezTo>
                <a:lnTo>
                  <a:pt x="10577" y="21574"/>
                </a:lnTo>
                <a:cubicBezTo>
                  <a:pt x="10641" y="21581"/>
                  <a:pt x="10710" y="21593"/>
                  <a:pt x="10790" y="21600"/>
                </a:cubicBezTo>
                <a:cubicBezTo>
                  <a:pt x="10873" y="21593"/>
                  <a:pt x="10951" y="21581"/>
                  <a:pt x="11016" y="21574"/>
                </a:cubicBezTo>
                <a:cubicBezTo>
                  <a:pt x="11048" y="21570"/>
                  <a:pt x="11071" y="21571"/>
                  <a:pt x="11098" y="21567"/>
                </a:cubicBezTo>
                <a:cubicBezTo>
                  <a:pt x="11125" y="21544"/>
                  <a:pt x="11152" y="21516"/>
                  <a:pt x="11187" y="21489"/>
                </a:cubicBezTo>
                <a:cubicBezTo>
                  <a:pt x="11222" y="21461"/>
                  <a:pt x="11263" y="21432"/>
                  <a:pt x="11304" y="21403"/>
                </a:cubicBezTo>
                <a:lnTo>
                  <a:pt x="11598" y="21193"/>
                </a:lnTo>
                <a:lnTo>
                  <a:pt x="11941" y="21279"/>
                </a:lnTo>
                <a:lnTo>
                  <a:pt x="11982" y="21292"/>
                </a:lnTo>
                <a:cubicBezTo>
                  <a:pt x="11987" y="21292"/>
                  <a:pt x="11990" y="21292"/>
                  <a:pt x="11995" y="21292"/>
                </a:cubicBezTo>
                <a:cubicBezTo>
                  <a:pt x="12031" y="21292"/>
                  <a:pt x="12069" y="21288"/>
                  <a:pt x="12105" y="21285"/>
                </a:cubicBezTo>
                <a:cubicBezTo>
                  <a:pt x="12212" y="21278"/>
                  <a:pt x="12312" y="21265"/>
                  <a:pt x="12400" y="21239"/>
                </a:cubicBezTo>
                <a:cubicBezTo>
                  <a:pt x="12401" y="21239"/>
                  <a:pt x="12405" y="21233"/>
                  <a:pt x="12406" y="21233"/>
                </a:cubicBezTo>
                <a:lnTo>
                  <a:pt x="12516" y="21115"/>
                </a:lnTo>
                <a:lnTo>
                  <a:pt x="12742" y="20859"/>
                </a:lnTo>
                <a:lnTo>
                  <a:pt x="13016" y="20898"/>
                </a:lnTo>
                <a:cubicBezTo>
                  <a:pt x="13029" y="20900"/>
                  <a:pt x="13038" y="20897"/>
                  <a:pt x="13050" y="20898"/>
                </a:cubicBezTo>
                <a:cubicBezTo>
                  <a:pt x="13113" y="20876"/>
                  <a:pt x="13177" y="20855"/>
                  <a:pt x="13249" y="20833"/>
                </a:cubicBezTo>
                <a:cubicBezTo>
                  <a:pt x="13309" y="20814"/>
                  <a:pt x="13375" y="20792"/>
                  <a:pt x="13441" y="20774"/>
                </a:cubicBezTo>
                <a:cubicBezTo>
                  <a:pt x="13452" y="20763"/>
                  <a:pt x="13463" y="20753"/>
                  <a:pt x="13475" y="20741"/>
                </a:cubicBezTo>
                <a:cubicBezTo>
                  <a:pt x="13595" y="20623"/>
                  <a:pt x="13658" y="20579"/>
                  <a:pt x="13769" y="20564"/>
                </a:cubicBezTo>
                <a:cubicBezTo>
                  <a:pt x="13807" y="20559"/>
                  <a:pt x="13849" y="20557"/>
                  <a:pt x="13900" y="20557"/>
                </a:cubicBezTo>
                <a:cubicBezTo>
                  <a:pt x="13940" y="20557"/>
                  <a:pt x="13980" y="20555"/>
                  <a:pt x="14016" y="20551"/>
                </a:cubicBezTo>
                <a:cubicBezTo>
                  <a:pt x="14037" y="20548"/>
                  <a:pt x="14058" y="20542"/>
                  <a:pt x="14078" y="20538"/>
                </a:cubicBezTo>
                <a:cubicBezTo>
                  <a:pt x="14113" y="20530"/>
                  <a:pt x="14141" y="20525"/>
                  <a:pt x="14174" y="20511"/>
                </a:cubicBezTo>
                <a:cubicBezTo>
                  <a:pt x="14190" y="20505"/>
                  <a:pt x="14206" y="20494"/>
                  <a:pt x="14222" y="20485"/>
                </a:cubicBezTo>
                <a:cubicBezTo>
                  <a:pt x="14253" y="20469"/>
                  <a:pt x="14285" y="20450"/>
                  <a:pt x="14317" y="20426"/>
                </a:cubicBezTo>
                <a:cubicBezTo>
                  <a:pt x="14438" y="20339"/>
                  <a:pt x="14496" y="20312"/>
                  <a:pt x="14612" y="20321"/>
                </a:cubicBezTo>
                <a:cubicBezTo>
                  <a:pt x="14651" y="20324"/>
                  <a:pt x="14699" y="20331"/>
                  <a:pt x="14756" y="20341"/>
                </a:cubicBezTo>
                <a:cubicBezTo>
                  <a:pt x="14865" y="20360"/>
                  <a:pt x="14924" y="20366"/>
                  <a:pt x="14982" y="20354"/>
                </a:cubicBezTo>
                <a:cubicBezTo>
                  <a:pt x="15010" y="20344"/>
                  <a:pt x="15032" y="20337"/>
                  <a:pt x="15057" y="20328"/>
                </a:cubicBezTo>
                <a:cubicBezTo>
                  <a:pt x="15077" y="20317"/>
                  <a:pt x="15097" y="20304"/>
                  <a:pt x="15119" y="20289"/>
                </a:cubicBezTo>
                <a:cubicBezTo>
                  <a:pt x="15126" y="20284"/>
                  <a:pt x="15132" y="20281"/>
                  <a:pt x="15139" y="20275"/>
                </a:cubicBezTo>
                <a:cubicBezTo>
                  <a:pt x="15165" y="20256"/>
                  <a:pt x="15195" y="20231"/>
                  <a:pt x="15228" y="20203"/>
                </a:cubicBezTo>
                <a:lnTo>
                  <a:pt x="15454" y="20020"/>
                </a:lnTo>
                <a:lnTo>
                  <a:pt x="15776" y="20098"/>
                </a:lnTo>
                <a:lnTo>
                  <a:pt x="16050" y="20164"/>
                </a:lnTo>
                <a:cubicBezTo>
                  <a:pt x="16076" y="20161"/>
                  <a:pt x="16102" y="20159"/>
                  <a:pt x="16126" y="20151"/>
                </a:cubicBezTo>
                <a:lnTo>
                  <a:pt x="16338" y="19915"/>
                </a:lnTo>
                <a:lnTo>
                  <a:pt x="16571" y="19659"/>
                </a:lnTo>
                <a:lnTo>
                  <a:pt x="16804" y="19639"/>
                </a:lnTo>
                <a:cubicBezTo>
                  <a:pt x="16806" y="19639"/>
                  <a:pt x="16809" y="19640"/>
                  <a:pt x="16811" y="19639"/>
                </a:cubicBezTo>
                <a:cubicBezTo>
                  <a:pt x="16848" y="19631"/>
                  <a:pt x="16889" y="19624"/>
                  <a:pt x="16927" y="19620"/>
                </a:cubicBezTo>
                <a:cubicBezTo>
                  <a:pt x="16966" y="19615"/>
                  <a:pt x="17005" y="19613"/>
                  <a:pt x="17044" y="19613"/>
                </a:cubicBezTo>
                <a:cubicBezTo>
                  <a:pt x="17161" y="19613"/>
                  <a:pt x="17261" y="19602"/>
                  <a:pt x="17338" y="19580"/>
                </a:cubicBezTo>
                <a:cubicBezTo>
                  <a:pt x="17440" y="19552"/>
                  <a:pt x="17499" y="19508"/>
                  <a:pt x="17496" y="19456"/>
                </a:cubicBezTo>
                <a:cubicBezTo>
                  <a:pt x="17495" y="19443"/>
                  <a:pt x="17491" y="19430"/>
                  <a:pt x="17482" y="19416"/>
                </a:cubicBezTo>
                <a:cubicBezTo>
                  <a:pt x="17473" y="19403"/>
                  <a:pt x="17464" y="19386"/>
                  <a:pt x="17461" y="19370"/>
                </a:cubicBezTo>
                <a:cubicBezTo>
                  <a:pt x="17460" y="19363"/>
                  <a:pt x="17461" y="19353"/>
                  <a:pt x="17461" y="19344"/>
                </a:cubicBezTo>
                <a:cubicBezTo>
                  <a:pt x="17462" y="19336"/>
                  <a:pt x="17467" y="19327"/>
                  <a:pt x="17468" y="19318"/>
                </a:cubicBezTo>
                <a:cubicBezTo>
                  <a:pt x="17471" y="19301"/>
                  <a:pt x="17473" y="19284"/>
                  <a:pt x="17482" y="19266"/>
                </a:cubicBezTo>
                <a:cubicBezTo>
                  <a:pt x="17486" y="19256"/>
                  <a:pt x="17490" y="19249"/>
                  <a:pt x="17496" y="19239"/>
                </a:cubicBezTo>
                <a:cubicBezTo>
                  <a:pt x="17512" y="19211"/>
                  <a:pt x="17537" y="19182"/>
                  <a:pt x="17564" y="19154"/>
                </a:cubicBezTo>
                <a:cubicBezTo>
                  <a:pt x="17610" y="19107"/>
                  <a:pt x="17672" y="19057"/>
                  <a:pt x="17742" y="19016"/>
                </a:cubicBezTo>
                <a:lnTo>
                  <a:pt x="17838" y="18748"/>
                </a:lnTo>
                <a:lnTo>
                  <a:pt x="18160" y="18636"/>
                </a:lnTo>
                <a:lnTo>
                  <a:pt x="18181" y="18630"/>
                </a:lnTo>
                <a:cubicBezTo>
                  <a:pt x="18222" y="18584"/>
                  <a:pt x="18268" y="18537"/>
                  <a:pt x="18311" y="18485"/>
                </a:cubicBezTo>
                <a:cubicBezTo>
                  <a:pt x="18365" y="18421"/>
                  <a:pt x="18419" y="18354"/>
                  <a:pt x="18475" y="18282"/>
                </a:cubicBezTo>
                <a:cubicBezTo>
                  <a:pt x="18485" y="18270"/>
                  <a:pt x="18493" y="18255"/>
                  <a:pt x="18503" y="18243"/>
                </a:cubicBezTo>
                <a:lnTo>
                  <a:pt x="18503" y="18203"/>
                </a:lnTo>
                <a:cubicBezTo>
                  <a:pt x="18517" y="17918"/>
                  <a:pt x="18536" y="17868"/>
                  <a:pt x="18667" y="17790"/>
                </a:cubicBezTo>
                <a:cubicBezTo>
                  <a:pt x="18707" y="17766"/>
                  <a:pt x="18743" y="17747"/>
                  <a:pt x="18777" y="17725"/>
                </a:cubicBezTo>
                <a:cubicBezTo>
                  <a:pt x="18784" y="17720"/>
                  <a:pt x="18790" y="17716"/>
                  <a:pt x="18797" y="17711"/>
                </a:cubicBezTo>
                <a:cubicBezTo>
                  <a:pt x="18823" y="17694"/>
                  <a:pt x="18851" y="17676"/>
                  <a:pt x="18872" y="17659"/>
                </a:cubicBezTo>
                <a:cubicBezTo>
                  <a:pt x="18884" y="17650"/>
                  <a:pt x="18896" y="17642"/>
                  <a:pt x="18907" y="17633"/>
                </a:cubicBezTo>
                <a:cubicBezTo>
                  <a:pt x="18912" y="17629"/>
                  <a:pt x="18916" y="17624"/>
                  <a:pt x="18920" y="17620"/>
                </a:cubicBezTo>
                <a:cubicBezTo>
                  <a:pt x="18922" y="17618"/>
                  <a:pt x="18919" y="17614"/>
                  <a:pt x="18920" y="17613"/>
                </a:cubicBezTo>
                <a:cubicBezTo>
                  <a:pt x="18934" y="17601"/>
                  <a:pt x="18950" y="17586"/>
                  <a:pt x="18962" y="17574"/>
                </a:cubicBezTo>
                <a:cubicBezTo>
                  <a:pt x="18968" y="17566"/>
                  <a:pt x="18976" y="17561"/>
                  <a:pt x="18982" y="17554"/>
                </a:cubicBezTo>
                <a:cubicBezTo>
                  <a:pt x="18992" y="17543"/>
                  <a:pt x="19002" y="17533"/>
                  <a:pt x="19009" y="17521"/>
                </a:cubicBezTo>
                <a:cubicBezTo>
                  <a:pt x="19014" y="17515"/>
                  <a:pt x="19013" y="17513"/>
                  <a:pt x="19016" y="17508"/>
                </a:cubicBezTo>
                <a:cubicBezTo>
                  <a:pt x="19025" y="17495"/>
                  <a:pt x="19031" y="17482"/>
                  <a:pt x="19037" y="17469"/>
                </a:cubicBezTo>
                <a:cubicBezTo>
                  <a:pt x="19048" y="17445"/>
                  <a:pt x="19053" y="17421"/>
                  <a:pt x="19057" y="17397"/>
                </a:cubicBezTo>
                <a:cubicBezTo>
                  <a:pt x="19058" y="17395"/>
                  <a:pt x="19064" y="17392"/>
                  <a:pt x="19064" y="17390"/>
                </a:cubicBezTo>
                <a:cubicBezTo>
                  <a:pt x="19066" y="17378"/>
                  <a:pt x="19064" y="17363"/>
                  <a:pt x="19064" y="17351"/>
                </a:cubicBezTo>
                <a:cubicBezTo>
                  <a:pt x="19064" y="17270"/>
                  <a:pt x="19073" y="17213"/>
                  <a:pt x="19092" y="17161"/>
                </a:cubicBezTo>
                <a:cubicBezTo>
                  <a:pt x="19104" y="17126"/>
                  <a:pt x="19122" y="17091"/>
                  <a:pt x="19146" y="17062"/>
                </a:cubicBezTo>
                <a:cubicBezTo>
                  <a:pt x="19183" y="17020"/>
                  <a:pt x="19231" y="16981"/>
                  <a:pt x="19304" y="16938"/>
                </a:cubicBezTo>
                <a:cubicBezTo>
                  <a:pt x="19349" y="16911"/>
                  <a:pt x="19394" y="16882"/>
                  <a:pt x="19427" y="16846"/>
                </a:cubicBezTo>
                <a:cubicBezTo>
                  <a:pt x="19439" y="16834"/>
                  <a:pt x="19445" y="16820"/>
                  <a:pt x="19455" y="16807"/>
                </a:cubicBezTo>
                <a:cubicBezTo>
                  <a:pt x="19465" y="16794"/>
                  <a:pt x="19473" y="16781"/>
                  <a:pt x="19482" y="16767"/>
                </a:cubicBezTo>
                <a:cubicBezTo>
                  <a:pt x="19491" y="16753"/>
                  <a:pt x="19502" y="16743"/>
                  <a:pt x="19509" y="16728"/>
                </a:cubicBezTo>
                <a:cubicBezTo>
                  <a:pt x="19525" y="16698"/>
                  <a:pt x="19540" y="16664"/>
                  <a:pt x="19551" y="16630"/>
                </a:cubicBezTo>
                <a:cubicBezTo>
                  <a:pt x="19563" y="16590"/>
                  <a:pt x="19576" y="16556"/>
                  <a:pt x="19592" y="16525"/>
                </a:cubicBezTo>
                <a:cubicBezTo>
                  <a:pt x="19608" y="16494"/>
                  <a:pt x="19624" y="16465"/>
                  <a:pt x="19646" y="16439"/>
                </a:cubicBezTo>
                <a:cubicBezTo>
                  <a:pt x="19669" y="16414"/>
                  <a:pt x="19697" y="16390"/>
                  <a:pt x="19729" y="16367"/>
                </a:cubicBezTo>
                <a:cubicBezTo>
                  <a:pt x="19760" y="16344"/>
                  <a:pt x="19801" y="16325"/>
                  <a:pt x="19845" y="16302"/>
                </a:cubicBezTo>
                <a:cubicBezTo>
                  <a:pt x="19889" y="16278"/>
                  <a:pt x="19923" y="16252"/>
                  <a:pt x="19955" y="16230"/>
                </a:cubicBezTo>
                <a:cubicBezTo>
                  <a:pt x="19980" y="16200"/>
                  <a:pt x="20006" y="16172"/>
                  <a:pt x="20030" y="16144"/>
                </a:cubicBezTo>
                <a:cubicBezTo>
                  <a:pt x="20053" y="16118"/>
                  <a:pt x="20070" y="16096"/>
                  <a:pt x="20092" y="16072"/>
                </a:cubicBezTo>
                <a:cubicBezTo>
                  <a:pt x="20103" y="16051"/>
                  <a:pt x="20116" y="16032"/>
                  <a:pt x="20126" y="16007"/>
                </a:cubicBezTo>
                <a:cubicBezTo>
                  <a:pt x="20127" y="16005"/>
                  <a:pt x="20126" y="16000"/>
                  <a:pt x="20126" y="16000"/>
                </a:cubicBezTo>
                <a:cubicBezTo>
                  <a:pt x="20136" y="15974"/>
                  <a:pt x="20143" y="15947"/>
                  <a:pt x="20153" y="15915"/>
                </a:cubicBezTo>
                <a:cubicBezTo>
                  <a:pt x="20163" y="15885"/>
                  <a:pt x="20179" y="15860"/>
                  <a:pt x="20188" y="15836"/>
                </a:cubicBezTo>
                <a:cubicBezTo>
                  <a:pt x="20215" y="15763"/>
                  <a:pt x="20236" y="15713"/>
                  <a:pt x="20277" y="15672"/>
                </a:cubicBezTo>
                <a:cubicBezTo>
                  <a:pt x="20331" y="15617"/>
                  <a:pt x="20412" y="15574"/>
                  <a:pt x="20557" y="15508"/>
                </a:cubicBezTo>
                <a:lnTo>
                  <a:pt x="20694" y="15449"/>
                </a:lnTo>
                <a:cubicBezTo>
                  <a:pt x="20804" y="15313"/>
                  <a:pt x="20873" y="15194"/>
                  <a:pt x="20873" y="15134"/>
                </a:cubicBezTo>
                <a:lnTo>
                  <a:pt x="20873" y="15049"/>
                </a:lnTo>
                <a:lnTo>
                  <a:pt x="20873" y="14741"/>
                </a:lnTo>
                <a:lnTo>
                  <a:pt x="21256" y="14446"/>
                </a:lnTo>
                <a:cubicBezTo>
                  <a:pt x="21277" y="14430"/>
                  <a:pt x="21291" y="14415"/>
                  <a:pt x="21311" y="14400"/>
                </a:cubicBezTo>
                <a:cubicBezTo>
                  <a:pt x="21315" y="14391"/>
                  <a:pt x="21321" y="14384"/>
                  <a:pt x="21325" y="14374"/>
                </a:cubicBezTo>
                <a:cubicBezTo>
                  <a:pt x="21337" y="14339"/>
                  <a:pt x="21347" y="14298"/>
                  <a:pt x="21359" y="14256"/>
                </a:cubicBezTo>
                <a:cubicBezTo>
                  <a:pt x="21360" y="14251"/>
                  <a:pt x="21364" y="14248"/>
                  <a:pt x="21366" y="14243"/>
                </a:cubicBezTo>
                <a:cubicBezTo>
                  <a:pt x="21379" y="14194"/>
                  <a:pt x="21395" y="14142"/>
                  <a:pt x="21407" y="14085"/>
                </a:cubicBezTo>
                <a:cubicBezTo>
                  <a:pt x="21409" y="14076"/>
                  <a:pt x="21405" y="14068"/>
                  <a:pt x="21407" y="14059"/>
                </a:cubicBezTo>
                <a:cubicBezTo>
                  <a:pt x="21433" y="13930"/>
                  <a:pt x="21461" y="13778"/>
                  <a:pt x="21482" y="13613"/>
                </a:cubicBezTo>
                <a:cubicBezTo>
                  <a:pt x="21467" y="13565"/>
                  <a:pt x="21453" y="13519"/>
                  <a:pt x="21441" y="13475"/>
                </a:cubicBezTo>
                <a:cubicBezTo>
                  <a:pt x="21418" y="13390"/>
                  <a:pt x="21403" y="13314"/>
                  <a:pt x="21400" y="13266"/>
                </a:cubicBezTo>
                <a:cubicBezTo>
                  <a:pt x="21400" y="13263"/>
                  <a:pt x="21400" y="13261"/>
                  <a:pt x="21400" y="13259"/>
                </a:cubicBezTo>
                <a:cubicBezTo>
                  <a:pt x="21400" y="13250"/>
                  <a:pt x="21393" y="13246"/>
                  <a:pt x="21393" y="13239"/>
                </a:cubicBezTo>
                <a:cubicBezTo>
                  <a:pt x="21394" y="13230"/>
                  <a:pt x="21398" y="13218"/>
                  <a:pt x="21400" y="13213"/>
                </a:cubicBezTo>
                <a:cubicBezTo>
                  <a:pt x="21410" y="13191"/>
                  <a:pt x="21422" y="13169"/>
                  <a:pt x="21427" y="13148"/>
                </a:cubicBezTo>
                <a:cubicBezTo>
                  <a:pt x="21432" y="13126"/>
                  <a:pt x="21430" y="13106"/>
                  <a:pt x="21427" y="13095"/>
                </a:cubicBezTo>
                <a:cubicBezTo>
                  <a:pt x="21422" y="13073"/>
                  <a:pt x="21456" y="13040"/>
                  <a:pt x="21503" y="13023"/>
                </a:cubicBezTo>
                <a:cubicBezTo>
                  <a:pt x="21508" y="13021"/>
                  <a:pt x="21517" y="13014"/>
                  <a:pt x="21523" y="13010"/>
                </a:cubicBezTo>
                <a:cubicBezTo>
                  <a:pt x="21529" y="13006"/>
                  <a:pt x="21531" y="13008"/>
                  <a:pt x="21537" y="13003"/>
                </a:cubicBezTo>
                <a:cubicBezTo>
                  <a:pt x="21538" y="12986"/>
                  <a:pt x="21543" y="12968"/>
                  <a:pt x="21544" y="12951"/>
                </a:cubicBezTo>
                <a:cubicBezTo>
                  <a:pt x="21551" y="12860"/>
                  <a:pt x="21559" y="12765"/>
                  <a:pt x="21564" y="12669"/>
                </a:cubicBezTo>
                <a:cubicBezTo>
                  <a:pt x="21569" y="12591"/>
                  <a:pt x="21574" y="12507"/>
                  <a:pt x="21578" y="12426"/>
                </a:cubicBezTo>
                <a:lnTo>
                  <a:pt x="21407" y="12170"/>
                </a:lnTo>
                <a:lnTo>
                  <a:pt x="21510" y="11902"/>
                </a:lnTo>
                <a:cubicBezTo>
                  <a:pt x="21522" y="11869"/>
                  <a:pt x="21528" y="11842"/>
                  <a:pt x="21537" y="11816"/>
                </a:cubicBezTo>
                <a:cubicBezTo>
                  <a:pt x="21546" y="11791"/>
                  <a:pt x="21558" y="11771"/>
                  <a:pt x="21564" y="11751"/>
                </a:cubicBezTo>
                <a:cubicBezTo>
                  <a:pt x="21570" y="11730"/>
                  <a:pt x="21575" y="11709"/>
                  <a:pt x="21578" y="11692"/>
                </a:cubicBezTo>
                <a:cubicBezTo>
                  <a:pt x="21581" y="11675"/>
                  <a:pt x="21579" y="11662"/>
                  <a:pt x="21578" y="11646"/>
                </a:cubicBezTo>
                <a:cubicBezTo>
                  <a:pt x="21576" y="11583"/>
                  <a:pt x="21548" y="11519"/>
                  <a:pt x="21489" y="11403"/>
                </a:cubicBezTo>
                <a:cubicBezTo>
                  <a:pt x="21407" y="11242"/>
                  <a:pt x="21382" y="11185"/>
                  <a:pt x="21407" y="11095"/>
                </a:cubicBezTo>
                <a:cubicBezTo>
                  <a:pt x="21408" y="11091"/>
                  <a:pt x="21413" y="11086"/>
                  <a:pt x="21414" y="11082"/>
                </a:cubicBezTo>
                <a:cubicBezTo>
                  <a:pt x="21422" y="11055"/>
                  <a:pt x="21432" y="11027"/>
                  <a:pt x="21448" y="10990"/>
                </a:cubicBezTo>
                <a:cubicBezTo>
                  <a:pt x="21457" y="10970"/>
                  <a:pt x="21462" y="10955"/>
                  <a:pt x="21468" y="10938"/>
                </a:cubicBezTo>
                <a:cubicBezTo>
                  <a:pt x="21488" y="10888"/>
                  <a:pt x="21502" y="10847"/>
                  <a:pt x="21503" y="10807"/>
                </a:cubicBezTo>
                <a:cubicBezTo>
                  <a:pt x="21503" y="10806"/>
                  <a:pt x="21503" y="10801"/>
                  <a:pt x="21503" y="10800"/>
                </a:cubicBezTo>
                <a:cubicBezTo>
                  <a:pt x="21502" y="10773"/>
                  <a:pt x="21497" y="10741"/>
                  <a:pt x="21489" y="10708"/>
                </a:cubicBezTo>
                <a:cubicBezTo>
                  <a:pt x="21480" y="10675"/>
                  <a:pt x="21465" y="10637"/>
                  <a:pt x="21448" y="10590"/>
                </a:cubicBezTo>
                <a:cubicBezTo>
                  <a:pt x="21429" y="10540"/>
                  <a:pt x="21415" y="10500"/>
                  <a:pt x="21407" y="10466"/>
                </a:cubicBezTo>
                <a:cubicBezTo>
                  <a:pt x="21398" y="10431"/>
                  <a:pt x="21397" y="10404"/>
                  <a:pt x="21400" y="10374"/>
                </a:cubicBezTo>
                <a:cubicBezTo>
                  <a:pt x="21403" y="10344"/>
                  <a:pt x="21413" y="10312"/>
                  <a:pt x="21427" y="10275"/>
                </a:cubicBezTo>
                <a:cubicBezTo>
                  <a:pt x="21442" y="10239"/>
                  <a:pt x="21461" y="10199"/>
                  <a:pt x="21489" y="10144"/>
                </a:cubicBezTo>
                <a:lnTo>
                  <a:pt x="21599" y="9921"/>
                </a:lnTo>
                <a:cubicBezTo>
                  <a:pt x="21598" y="9909"/>
                  <a:pt x="21599" y="9901"/>
                  <a:pt x="21599" y="9889"/>
                </a:cubicBezTo>
                <a:lnTo>
                  <a:pt x="21496" y="9652"/>
                </a:lnTo>
                <a:cubicBezTo>
                  <a:pt x="21465" y="9581"/>
                  <a:pt x="21441" y="9510"/>
                  <a:pt x="21427" y="9456"/>
                </a:cubicBezTo>
                <a:cubicBezTo>
                  <a:pt x="21414" y="9401"/>
                  <a:pt x="21409" y="9363"/>
                  <a:pt x="21421" y="9351"/>
                </a:cubicBezTo>
                <a:cubicBezTo>
                  <a:pt x="21425" y="9346"/>
                  <a:pt x="21432" y="9331"/>
                  <a:pt x="21441" y="9318"/>
                </a:cubicBezTo>
                <a:cubicBezTo>
                  <a:pt x="21469" y="9278"/>
                  <a:pt x="21516" y="9206"/>
                  <a:pt x="21564" y="9128"/>
                </a:cubicBezTo>
                <a:cubicBezTo>
                  <a:pt x="21555" y="8955"/>
                  <a:pt x="21543" y="8789"/>
                  <a:pt x="21530" y="8630"/>
                </a:cubicBezTo>
                <a:cubicBezTo>
                  <a:pt x="21527" y="8590"/>
                  <a:pt x="21527" y="8550"/>
                  <a:pt x="21523" y="8511"/>
                </a:cubicBezTo>
                <a:cubicBezTo>
                  <a:pt x="21505" y="8486"/>
                  <a:pt x="21489" y="8466"/>
                  <a:pt x="21475" y="8446"/>
                </a:cubicBezTo>
                <a:cubicBezTo>
                  <a:pt x="21474" y="8444"/>
                  <a:pt x="21470" y="8441"/>
                  <a:pt x="21468" y="8439"/>
                </a:cubicBezTo>
                <a:cubicBezTo>
                  <a:pt x="21456" y="8421"/>
                  <a:pt x="21444" y="8403"/>
                  <a:pt x="21434" y="8387"/>
                </a:cubicBezTo>
                <a:cubicBezTo>
                  <a:pt x="21432" y="8383"/>
                  <a:pt x="21430" y="8384"/>
                  <a:pt x="21427" y="8380"/>
                </a:cubicBezTo>
                <a:cubicBezTo>
                  <a:pt x="21419" y="8367"/>
                  <a:pt x="21412" y="8353"/>
                  <a:pt x="21407" y="8341"/>
                </a:cubicBezTo>
                <a:cubicBezTo>
                  <a:pt x="21405" y="8338"/>
                  <a:pt x="21408" y="8331"/>
                  <a:pt x="21407" y="8328"/>
                </a:cubicBezTo>
                <a:cubicBezTo>
                  <a:pt x="21402" y="8315"/>
                  <a:pt x="21396" y="8307"/>
                  <a:pt x="21393" y="8295"/>
                </a:cubicBezTo>
                <a:cubicBezTo>
                  <a:pt x="21393" y="8293"/>
                  <a:pt x="21394" y="8290"/>
                  <a:pt x="21393" y="8289"/>
                </a:cubicBezTo>
                <a:cubicBezTo>
                  <a:pt x="21390" y="8276"/>
                  <a:pt x="21387" y="8261"/>
                  <a:pt x="21386" y="8249"/>
                </a:cubicBezTo>
                <a:cubicBezTo>
                  <a:pt x="21386" y="8236"/>
                  <a:pt x="21384" y="8224"/>
                  <a:pt x="21386" y="8210"/>
                </a:cubicBezTo>
                <a:cubicBezTo>
                  <a:pt x="21387" y="8202"/>
                  <a:pt x="21391" y="8192"/>
                  <a:pt x="21393" y="8184"/>
                </a:cubicBezTo>
                <a:cubicBezTo>
                  <a:pt x="21395" y="8176"/>
                  <a:pt x="21398" y="8172"/>
                  <a:pt x="21400" y="8164"/>
                </a:cubicBezTo>
                <a:cubicBezTo>
                  <a:pt x="21405" y="8147"/>
                  <a:pt x="21414" y="8125"/>
                  <a:pt x="21421" y="8105"/>
                </a:cubicBezTo>
                <a:cubicBezTo>
                  <a:pt x="21440" y="8049"/>
                  <a:pt x="21453" y="7997"/>
                  <a:pt x="21462" y="7954"/>
                </a:cubicBezTo>
                <a:cubicBezTo>
                  <a:pt x="21459" y="7931"/>
                  <a:pt x="21458" y="7904"/>
                  <a:pt x="21455" y="7882"/>
                </a:cubicBezTo>
                <a:cubicBezTo>
                  <a:pt x="21436" y="7747"/>
                  <a:pt x="21409" y="7629"/>
                  <a:pt x="21386" y="7521"/>
                </a:cubicBezTo>
                <a:cubicBezTo>
                  <a:pt x="21384" y="7512"/>
                  <a:pt x="21388" y="7504"/>
                  <a:pt x="21386" y="7495"/>
                </a:cubicBezTo>
                <a:cubicBezTo>
                  <a:pt x="21374" y="7438"/>
                  <a:pt x="21359" y="7379"/>
                  <a:pt x="21345" y="7331"/>
                </a:cubicBezTo>
                <a:cubicBezTo>
                  <a:pt x="21339" y="7307"/>
                  <a:pt x="21332" y="7287"/>
                  <a:pt x="21325" y="7266"/>
                </a:cubicBezTo>
                <a:cubicBezTo>
                  <a:pt x="21311" y="7222"/>
                  <a:pt x="21298" y="7181"/>
                  <a:pt x="21284" y="7148"/>
                </a:cubicBezTo>
                <a:cubicBezTo>
                  <a:pt x="21282" y="7144"/>
                  <a:pt x="21278" y="7144"/>
                  <a:pt x="21277" y="7141"/>
                </a:cubicBezTo>
                <a:cubicBezTo>
                  <a:pt x="21269" y="7136"/>
                  <a:pt x="21263" y="7126"/>
                  <a:pt x="21256" y="7121"/>
                </a:cubicBezTo>
                <a:cubicBezTo>
                  <a:pt x="21161" y="7055"/>
                  <a:pt x="21091" y="7005"/>
                  <a:pt x="21037" y="6964"/>
                </a:cubicBezTo>
                <a:cubicBezTo>
                  <a:pt x="21010" y="6943"/>
                  <a:pt x="20987" y="6929"/>
                  <a:pt x="20968" y="6911"/>
                </a:cubicBezTo>
                <a:cubicBezTo>
                  <a:pt x="20912" y="6859"/>
                  <a:pt x="20889" y="6812"/>
                  <a:pt x="20879" y="6754"/>
                </a:cubicBezTo>
                <a:cubicBezTo>
                  <a:pt x="20873" y="6715"/>
                  <a:pt x="20873" y="6670"/>
                  <a:pt x="20873" y="6610"/>
                </a:cubicBezTo>
                <a:cubicBezTo>
                  <a:pt x="20872" y="6574"/>
                  <a:pt x="20874" y="6541"/>
                  <a:pt x="20873" y="6511"/>
                </a:cubicBezTo>
                <a:cubicBezTo>
                  <a:pt x="20872" y="6482"/>
                  <a:pt x="20868" y="6458"/>
                  <a:pt x="20866" y="6433"/>
                </a:cubicBezTo>
                <a:cubicBezTo>
                  <a:pt x="20864" y="6427"/>
                  <a:pt x="20861" y="6420"/>
                  <a:pt x="20859" y="6413"/>
                </a:cubicBezTo>
                <a:cubicBezTo>
                  <a:pt x="20843" y="6370"/>
                  <a:pt x="20814" y="6316"/>
                  <a:pt x="20770" y="6249"/>
                </a:cubicBezTo>
                <a:cubicBezTo>
                  <a:pt x="20748" y="6216"/>
                  <a:pt x="20722" y="6182"/>
                  <a:pt x="20694" y="6144"/>
                </a:cubicBezTo>
                <a:cubicBezTo>
                  <a:pt x="20685" y="6132"/>
                  <a:pt x="20677" y="6118"/>
                  <a:pt x="20667" y="6105"/>
                </a:cubicBezTo>
                <a:cubicBezTo>
                  <a:pt x="20655" y="6099"/>
                  <a:pt x="20639" y="6091"/>
                  <a:pt x="20626" y="6085"/>
                </a:cubicBezTo>
                <a:cubicBezTo>
                  <a:pt x="20601" y="6075"/>
                  <a:pt x="20574" y="6070"/>
                  <a:pt x="20544" y="6059"/>
                </a:cubicBezTo>
                <a:cubicBezTo>
                  <a:pt x="20466" y="6032"/>
                  <a:pt x="20401" y="6010"/>
                  <a:pt x="20352" y="5987"/>
                </a:cubicBezTo>
                <a:cubicBezTo>
                  <a:pt x="20315" y="5970"/>
                  <a:pt x="20287" y="5947"/>
                  <a:pt x="20263" y="5928"/>
                </a:cubicBezTo>
                <a:cubicBezTo>
                  <a:pt x="20255" y="5921"/>
                  <a:pt x="20250" y="5915"/>
                  <a:pt x="20242" y="5908"/>
                </a:cubicBezTo>
                <a:cubicBezTo>
                  <a:pt x="20235" y="5901"/>
                  <a:pt x="20228" y="5896"/>
                  <a:pt x="20222" y="5889"/>
                </a:cubicBezTo>
                <a:cubicBezTo>
                  <a:pt x="20210" y="5873"/>
                  <a:pt x="20197" y="5861"/>
                  <a:pt x="20188" y="5843"/>
                </a:cubicBezTo>
                <a:cubicBezTo>
                  <a:pt x="20173" y="5815"/>
                  <a:pt x="20164" y="5782"/>
                  <a:pt x="20153" y="5744"/>
                </a:cubicBezTo>
                <a:cubicBezTo>
                  <a:pt x="20146" y="5719"/>
                  <a:pt x="20140" y="5690"/>
                  <a:pt x="20133" y="5659"/>
                </a:cubicBezTo>
                <a:cubicBezTo>
                  <a:pt x="20126" y="5630"/>
                  <a:pt x="20119" y="5605"/>
                  <a:pt x="20112" y="5580"/>
                </a:cubicBezTo>
                <a:cubicBezTo>
                  <a:pt x="20098" y="5532"/>
                  <a:pt x="20085" y="5491"/>
                  <a:pt x="20064" y="5456"/>
                </a:cubicBezTo>
                <a:cubicBezTo>
                  <a:pt x="20054" y="5438"/>
                  <a:pt x="20043" y="5425"/>
                  <a:pt x="20030" y="5410"/>
                </a:cubicBezTo>
                <a:cubicBezTo>
                  <a:pt x="19977" y="5349"/>
                  <a:pt x="19898" y="5295"/>
                  <a:pt x="19770" y="5233"/>
                </a:cubicBezTo>
                <a:cubicBezTo>
                  <a:pt x="19709" y="5203"/>
                  <a:pt x="19660" y="5178"/>
                  <a:pt x="19626" y="5148"/>
                </a:cubicBezTo>
                <a:cubicBezTo>
                  <a:pt x="19603" y="5127"/>
                  <a:pt x="19586" y="5106"/>
                  <a:pt x="19571" y="5082"/>
                </a:cubicBezTo>
                <a:cubicBezTo>
                  <a:pt x="19564" y="5070"/>
                  <a:pt x="19556" y="5056"/>
                  <a:pt x="19551" y="5043"/>
                </a:cubicBezTo>
                <a:cubicBezTo>
                  <a:pt x="19539" y="5015"/>
                  <a:pt x="19530" y="4981"/>
                  <a:pt x="19523" y="4944"/>
                </a:cubicBezTo>
                <a:cubicBezTo>
                  <a:pt x="19516" y="4910"/>
                  <a:pt x="19508" y="4881"/>
                  <a:pt x="19496" y="4852"/>
                </a:cubicBezTo>
                <a:cubicBezTo>
                  <a:pt x="19490" y="4838"/>
                  <a:pt x="19483" y="4826"/>
                  <a:pt x="19475" y="4813"/>
                </a:cubicBezTo>
                <a:cubicBezTo>
                  <a:pt x="19468" y="4800"/>
                  <a:pt x="19464" y="4786"/>
                  <a:pt x="19455" y="4774"/>
                </a:cubicBezTo>
                <a:cubicBezTo>
                  <a:pt x="19445" y="4761"/>
                  <a:pt x="19432" y="4746"/>
                  <a:pt x="19420" y="4734"/>
                </a:cubicBezTo>
                <a:cubicBezTo>
                  <a:pt x="19409" y="4722"/>
                  <a:pt x="19393" y="4713"/>
                  <a:pt x="19379" y="4702"/>
                </a:cubicBezTo>
                <a:cubicBezTo>
                  <a:pt x="19351" y="4678"/>
                  <a:pt x="19321" y="4654"/>
                  <a:pt x="19283" y="4630"/>
                </a:cubicBezTo>
                <a:cubicBezTo>
                  <a:pt x="19239" y="4601"/>
                  <a:pt x="19202" y="4575"/>
                  <a:pt x="19174" y="4551"/>
                </a:cubicBezTo>
                <a:cubicBezTo>
                  <a:pt x="19145" y="4527"/>
                  <a:pt x="19122" y="4506"/>
                  <a:pt x="19105" y="4479"/>
                </a:cubicBezTo>
                <a:cubicBezTo>
                  <a:pt x="19088" y="4451"/>
                  <a:pt x="19081" y="4418"/>
                  <a:pt x="19071" y="4380"/>
                </a:cubicBezTo>
                <a:cubicBezTo>
                  <a:pt x="19066" y="4361"/>
                  <a:pt x="19062" y="4344"/>
                  <a:pt x="19057" y="4321"/>
                </a:cubicBezTo>
                <a:cubicBezTo>
                  <a:pt x="19053" y="4299"/>
                  <a:pt x="19048" y="4270"/>
                  <a:pt x="19044" y="4243"/>
                </a:cubicBezTo>
                <a:cubicBezTo>
                  <a:pt x="19043" y="4235"/>
                  <a:pt x="19038" y="4230"/>
                  <a:pt x="19037" y="4223"/>
                </a:cubicBezTo>
                <a:cubicBezTo>
                  <a:pt x="18961" y="4125"/>
                  <a:pt x="18889" y="4030"/>
                  <a:pt x="18825" y="3941"/>
                </a:cubicBezTo>
                <a:cubicBezTo>
                  <a:pt x="18802" y="3910"/>
                  <a:pt x="18784" y="3879"/>
                  <a:pt x="18763" y="3849"/>
                </a:cubicBezTo>
                <a:cubicBezTo>
                  <a:pt x="18758" y="3847"/>
                  <a:pt x="18754" y="3845"/>
                  <a:pt x="18749" y="3843"/>
                </a:cubicBezTo>
                <a:cubicBezTo>
                  <a:pt x="18729" y="3831"/>
                  <a:pt x="18712" y="3822"/>
                  <a:pt x="18694" y="3810"/>
                </a:cubicBezTo>
                <a:cubicBezTo>
                  <a:pt x="18549" y="3710"/>
                  <a:pt x="18487" y="3593"/>
                  <a:pt x="18468" y="3370"/>
                </a:cubicBezTo>
                <a:cubicBezTo>
                  <a:pt x="18459" y="3346"/>
                  <a:pt x="18455" y="3326"/>
                  <a:pt x="18455" y="3311"/>
                </a:cubicBezTo>
                <a:cubicBezTo>
                  <a:pt x="18454" y="3300"/>
                  <a:pt x="18450" y="3291"/>
                  <a:pt x="18448" y="3279"/>
                </a:cubicBezTo>
                <a:cubicBezTo>
                  <a:pt x="18433" y="3203"/>
                  <a:pt x="18384" y="3106"/>
                  <a:pt x="18311" y="3003"/>
                </a:cubicBezTo>
                <a:cubicBezTo>
                  <a:pt x="18287" y="2992"/>
                  <a:pt x="18260" y="2983"/>
                  <a:pt x="18229" y="2970"/>
                </a:cubicBezTo>
                <a:cubicBezTo>
                  <a:pt x="18197" y="2958"/>
                  <a:pt x="18166" y="2940"/>
                  <a:pt x="18126" y="2925"/>
                </a:cubicBezTo>
                <a:lnTo>
                  <a:pt x="17783" y="2800"/>
                </a:lnTo>
                <a:lnTo>
                  <a:pt x="17640" y="2380"/>
                </a:lnTo>
                <a:lnTo>
                  <a:pt x="17619" y="2315"/>
                </a:lnTo>
                <a:cubicBezTo>
                  <a:pt x="17574" y="2281"/>
                  <a:pt x="17526" y="2253"/>
                  <a:pt x="17482" y="2223"/>
                </a:cubicBezTo>
                <a:cubicBezTo>
                  <a:pt x="17441" y="2195"/>
                  <a:pt x="17405" y="2168"/>
                  <a:pt x="17366" y="2144"/>
                </a:cubicBezTo>
                <a:cubicBezTo>
                  <a:pt x="17228" y="2061"/>
                  <a:pt x="17099" y="2000"/>
                  <a:pt x="17002" y="1987"/>
                </a:cubicBezTo>
                <a:cubicBezTo>
                  <a:pt x="16989" y="1985"/>
                  <a:pt x="16974" y="1987"/>
                  <a:pt x="16961" y="1987"/>
                </a:cubicBezTo>
                <a:cubicBezTo>
                  <a:pt x="16947" y="1987"/>
                  <a:pt x="16935" y="1988"/>
                  <a:pt x="16920" y="1987"/>
                </a:cubicBezTo>
                <a:cubicBezTo>
                  <a:pt x="16905" y="1986"/>
                  <a:pt x="16888" y="1982"/>
                  <a:pt x="16872" y="1980"/>
                </a:cubicBezTo>
                <a:cubicBezTo>
                  <a:pt x="16814" y="1972"/>
                  <a:pt x="16755" y="1955"/>
                  <a:pt x="16694" y="1934"/>
                </a:cubicBezTo>
                <a:lnTo>
                  <a:pt x="16509" y="1928"/>
                </a:lnTo>
                <a:lnTo>
                  <a:pt x="16386" y="1777"/>
                </a:lnTo>
                <a:cubicBezTo>
                  <a:pt x="16342" y="1744"/>
                  <a:pt x="16302" y="1709"/>
                  <a:pt x="16270" y="1672"/>
                </a:cubicBezTo>
                <a:cubicBezTo>
                  <a:pt x="16232" y="1628"/>
                  <a:pt x="16185" y="1584"/>
                  <a:pt x="16139" y="1548"/>
                </a:cubicBezTo>
                <a:cubicBezTo>
                  <a:pt x="16094" y="1511"/>
                  <a:pt x="16050" y="1481"/>
                  <a:pt x="16002" y="1456"/>
                </a:cubicBezTo>
                <a:cubicBezTo>
                  <a:pt x="15986" y="1447"/>
                  <a:pt x="15971" y="1437"/>
                  <a:pt x="15954" y="1430"/>
                </a:cubicBezTo>
                <a:cubicBezTo>
                  <a:pt x="15892" y="1443"/>
                  <a:pt x="15810" y="1462"/>
                  <a:pt x="15722" y="1482"/>
                </a:cubicBezTo>
                <a:lnTo>
                  <a:pt x="15420" y="1554"/>
                </a:lnTo>
                <a:lnTo>
                  <a:pt x="15194" y="1377"/>
                </a:lnTo>
                <a:cubicBezTo>
                  <a:pt x="15160" y="1351"/>
                  <a:pt x="15132" y="1330"/>
                  <a:pt x="15105" y="1311"/>
                </a:cubicBezTo>
                <a:cubicBezTo>
                  <a:pt x="15096" y="1305"/>
                  <a:pt x="15087" y="1298"/>
                  <a:pt x="15078" y="1292"/>
                </a:cubicBezTo>
                <a:cubicBezTo>
                  <a:pt x="15071" y="1288"/>
                  <a:pt x="15063" y="1283"/>
                  <a:pt x="15057" y="1279"/>
                </a:cubicBezTo>
                <a:cubicBezTo>
                  <a:pt x="15042" y="1269"/>
                  <a:pt x="15024" y="1259"/>
                  <a:pt x="15009" y="1252"/>
                </a:cubicBezTo>
                <a:cubicBezTo>
                  <a:pt x="14979" y="1243"/>
                  <a:pt x="14948" y="1236"/>
                  <a:pt x="14913" y="1226"/>
                </a:cubicBezTo>
                <a:cubicBezTo>
                  <a:pt x="14902" y="1225"/>
                  <a:pt x="14891" y="1227"/>
                  <a:pt x="14879" y="1226"/>
                </a:cubicBezTo>
                <a:cubicBezTo>
                  <a:pt x="14874" y="1226"/>
                  <a:pt x="14871" y="1226"/>
                  <a:pt x="14865" y="1226"/>
                </a:cubicBezTo>
                <a:cubicBezTo>
                  <a:pt x="14853" y="1226"/>
                  <a:pt x="14837" y="1226"/>
                  <a:pt x="14824" y="1226"/>
                </a:cubicBezTo>
                <a:cubicBezTo>
                  <a:pt x="14820" y="1226"/>
                  <a:pt x="14815" y="1226"/>
                  <a:pt x="14811" y="1226"/>
                </a:cubicBezTo>
                <a:cubicBezTo>
                  <a:pt x="14776" y="1228"/>
                  <a:pt x="14742" y="1227"/>
                  <a:pt x="14694" y="1233"/>
                </a:cubicBezTo>
                <a:cubicBezTo>
                  <a:pt x="14637" y="1239"/>
                  <a:pt x="14584" y="1245"/>
                  <a:pt x="14543" y="1246"/>
                </a:cubicBezTo>
                <a:cubicBezTo>
                  <a:pt x="14502" y="1247"/>
                  <a:pt x="14472" y="1245"/>
                  <a:pt x="14441" y="1239"/>
                </a:cubicBezTo>
                <a:cubicBezTo>
                  <a:pt x="14410" y="1233"/>
                  <a:pt x="14379" y="1227"/>
                  <a:pt x="14352" y="1213"/>
                </a:cubicBezTo>
                <a:cubicBezTo>
                  <a:pt x="14324" y="1199"/>
                  <a:pt x="14300" y="1177"/>
                  <a:pt x="14269" y="1154"/>
                </a:cubicBezTo>
                <a:cubicBezTo>
                  <a:pt x="14233" y="1127"/>
                  <a:pt x="14191" y="1106"/>
                  <a:pt x="14146" y="1089"/>
                </a:cubicBezTo>
                <a:cubicBezTo>
                  <a:pt x="14101" y="1071"/>
                  <a:pt x="14048" y="1056"/>
                  <a:pt x="13995" y="1049"/>
                </a:cubicBezTo>
                <a:cubicBezTo>
                  <a:pt x="13961" y="1044"/>
                  <a:pt x="13923" y="1043"/>
                  <a:pt x="13886" y="1043"/>
                </a:cubicBezTo>
                <a:cubicBezTo>
                  <a:pt x="13814" y="1043"/>
                  <a:pt x="13763" y="1037"/>
                  <a:pt x="13715" y="1023"/>
                </a:cubicBezTo>
                <a:cubicBezTo>
                  <a:pt x="13699" y="1018"/>
                  <a:pt x="13682" y="1017"/>
                  <a:pt x="13667" y="1010"/>
                </a:cubicBezTo>
                <a:cubicBezTo>
                  <a:pt x="13652" y="1003"/>
                  <a:pt x="13641" y="993"/>
                  <a:pt x="13626" y="984"/>
                </a:cubicBezTo>
                <a:cubicBezTo>
                  <a:pt x="13580" y="955"/>
                  <a:pt x="13534" y="911"/>
                  <a:pt x="13475" y="852"/>
                </a:cubicBezTo>
                <a:cubicBezTo>
                  <a:pt x="13468" y="845"/>
                  <a:pt x="13461" y="839"/>
                  <a:pt x="13454" y="833"/>
                </a:cubicBezTo>
                <a:cubicBezTo>
                  <a:pt x="13364" y="806"/>
                  <a:pt x="13275" y="782"/>
                  <a:pt x="13194" y="754"/>
                </a:cubicBezTo>
                <a:cubicBezTo>
                  <a:pt x="13134" y="734"/>
                  <a:pt x="13076" y="715"/>
                  <a:pt x="13023" y="695"/>
                </a:cubicBezTo>
                <a:cubicBezTo>
                  <a:pt x="13021" y="694"/>
                  <a:pt x="13018" y="689"/>
                  <a:pt x="13016" y="689"/>
                </a:cubicBezTo>
                <a:cubicBezTo>
                  <a:pt x="13005" y="690"/>
                  <a:pt x="13000" y="694"/>
                  <a:pt x="12989" y="695"/>
                </a:cubicBezTo>
                <a:lnTo>
                  <a:pt x="12694" y="721"/>
                </a:lnTo>
                <a:lnTo>
                  <a:pt x="12454" y="466"/>
                </a:lnTo>
                <a:lnTo>
                  <a:pt x="12338" y="348"/>
                </a:lnTo>
                <a:cubicBezTo>
                  <a:pt x="12327" y="345"/>
                  <a:pt x="12315" y="343"/>
                  <a:pt x="12304" y="341"/>
                </a:cubicBezTo>
                <a:cubicBezTo>
                  <a:pt x="12298" y="340"/>
                  <a:pt x="12296" y="336"/>
                  <a:pt x="12290" y="334"/>
                </a:cubicBezTo>
                <a:cubicBezTo>
                  <a:pt x="12234" y="324"/>
                  <a:pt x="12173" y="319"/>
                  <a:pt x="12112" y="315"/>
                </a:cubicBezTo>
                <a:cubicBezTo>
                  <a:pt x="12108" y="314"/>
                  <a:pt x="12109" y="315"/>
                  <a:pt x="12105" y="315"/>
                </a:cubicBezTo>
                <a:cubicBezTo>
                  <a:pt x="12069" y="312"/>
                  <a:pt x="12031" y="308"/>
                  <a:pt x="11995" y="308"/>
                </a:cubicBezTo>
                <a:cubicBezTo>
                  <a:pt x="11963" y="308"/>
                  <a:pt x="11932" y="304"/>
                  <a:pt x="11899" y="302"/>
                </a:cubicBezTo>
                <a:lnTo>
                  <a:pt x="11879" y="308"/>
                </a:lnTo>
                <a:lnTo>
                  <a:pt x="11536" y="407"/>
                </a:lnTo>
                <a:lnTo>
                  <a:pt x="11194" y="151"/>
                </a:lnTo>
                <a:lnTo>
                  <a:pt x="11030" y="26"/>
                </a:lnTo>
                <a:cubicBezTo>
                  <a:pt x="11023" y="25"/>
                  <a:pt x="11023" y="27"/>
                  <a:pt x="11016" y="26"/>
                </a:cubicBezTo>
                <a:cubicBezTo>
                  <a:pt x="10951" y="19"/>
                  <a:pt x="10873" y="7"/>
                  <a:pt x="10790" y="0"/>
                </a:cubicBezTo>
                <a:close/>
              </a:path>
            </a:pathLst>
          </a:custGeom>
          <a:effectLst>
            <a:outerShdw blurRad="136525" dist="50800" dir="3300000" algn="tl" rotWithShape="0">
              <a:schemeClr val="bg2">
                <a:lumMod val="50000"/>
                <a:alpha val="42000"/>
              </a:schemeClr>
            </a:outerShdw>
          </a:effectLst>
        </p:spPr>
      </p:pic>
      <p:sp>
        <p:nvSpPr>
          <p:cNvPr id="4" name="TextBox 3"/>
          <p:cNvSpPr txBox="1"/>
          <p:nvPr/>
        </p:nvSpPr>
        <p:spPr>
          <a:xfrm>
            <a:off x="-16669" y="6064850"/>
            <a:ext cx="13038138" cy="27648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Bef>
                <a:spcPts val="1500"/>
              </a:spcBef>
              <a:defRPr sz="2600" b="1" cap="none">
                <a:solidFill>
                  <a:schemeClr val="accent1">
                    <a:hueOff val="47394"/>
                    <a:satOff val="-25753"/>
                    <a:lumOff val="-7544"/>
                  </a:schemeClr>
                </a:solidFill>
                <a:latin typeface="+mj-lt"/>
                <a:ea typeface="+mj-ea"/>
                <a:cs typeface="+mj-cs"/>
                <a:sym typeface="Avenir Next"/>
              </a:defRPr>
            </a:pPr>
            <a:r>
              <a:rPr lang="en-US" sz="2800" dirty="0"/>
              <a:t>LOCAL CONTACT</a:t>
            </a:r>
          </a:p>
          <a:p>
            <a:pPr>
              <a:spcBef>
                <a:spcPts val="600"/>
              </a:spcBef>
              <a:defRPr sz="2400" cap="none">
                <a:solidFill>
                  <a:srgbClr val="000000"/>
                </a:solidFill>
                <a:latin typeface="+mj-lt"/>
                <a:ea typeface="+mj-ea"/>
                <a:cs typeface="+mj-cs"/>
                <a:sym typeface="Avenir Next"/>
              </a:defRPr>
            </a:pPr>
            <a:r>
              <a:rPr lang="en-US" sz="2400" dirty="0"/>
              <a:t>NAME HERE</a:t>
            </a:r>
          </a:p>
          <a:p>
            <a:pPr>
              <a:spcBef>
                <a:spcPts val="600"/>
              </a:spcBef>
              <a:defRPr sz="2400" cap="none">
                <a:solidFill>
                  <a:srgbClr val="000000"/>
                </a:solidFill>
                <a:latin typeface="+mj-lt"/>
                <a:ea typeface="+mj-ea"/>
                <a:cs typeface="+mj-cs"/>
                <a:sym typeface="Avenir Next"/>
              </a:defRPr>
            </a:pPr>
            <a:r>
              <a:rPr lang="en-US" sz="2400" dirty="0"/>
              <a:t>name@email.com</a:t>
            </a:r>
          </a:p>
          <a:p>
            <a:pPr>
              <a:spcBef>
                <a:spcPts val="600"/>
              </a:spcBef>
              <a:defRPr sz="2400" cap="none">
                <a:solidFill>
                  <a:srgbClr val="000000"/>
                </a:solidFill>
                <a:latin typeface="+mj-lt"/>
                <a:ea typeface="+mj-ea"/>
                <a:cs typeface="+mj-cs"/>
                <a:sym typeface="Avenir Next"/>
              </a:defRPr>
            </a:pPr>
            <a:r>
              <a:rPr lang="en-US" sz="2400" dirty="0"/>
              <a:t>www.website.com</a:t>
            </a:r>
          </a:p>
          <a:p>
            <a:pPr>
              <a:spcBef>
                <a:spcPts val="600"/>
              </a:spcBef>
              <a:defRPr sz="2400" cap="none">
                <a:solidFill>
                  <a:srgbClr val="000000"/>
                </a:solidFill>
                <a:latin typeface="+mj-lt"/>
                <a:ea typeface="+mj-ea"/>
                <a:cs typeface="+mj-cs"/>
                <a:sym typeface="Avenir Next"/>
              </a:defRPr>
            </a:pPr>
            <a:r>
              <a:rPr lang="en-US" sz="2400" dirty="0"/>
              <a:t>(000) 000-0000</a:t>
            </a:r>
          </a:p>
          <a:p>
            <a:pPr>
              <a:spcBef>
                <a:spcPts val="600"/>
              </a:spcBef>
              <a:defRPr sz="2400" cap="none">
                <a:solidFill>
                  <a:srgbClr val="000000"/>
                </a:solidFill>
                <a:latin typeface="+mj-lt"/>
                <a:ea typeface="+mj-ea"/>
                <a:cs typeface="+mj-cs"/>
                <a:sym typeface="Avenir Next"/>
              </a:defRPr>
            </a:pPr>
            <a:endParaRPr lang="en-US" sz="2400" dirty="0"/>
          </a:p>
        </p:txBody>
      </p:sp>
    </p:spTree>
    <p:extLst>
      <p:ext uri="{BB962C8B-B14F-4D97-AF65-F5344CB8AC3E}">
        <p14:creationId xmlns:p14="http://schemas.microsoft.com/office/powerpoint/2010/main" val="2163460653"/>
      </p:ext>
    </p:extLst>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 name="082414_natl_conv_parade_2704.jpg"/>
          <p:cNvPicPr>
            <a:picLocks noGrp="1" noChangeAspect="1"/>
          </p:cNvPicPr>
          <p:nvPr>
            <p:ph type="pic" idx="13"/>
          </p:nvPr>
        </p:nvPicPr>
        <p:blipFill>
          <a:blip r:embed="rId3"/>
          <a:srcRect l="7862" t="20233" r="7862" b="37594"/>
          <a:stretch>
            <a:fillRect/>
          </a:stretch>
        </p:blipFill>
        <p:spPr>
          <a:xfrm>
            <a:off x="-12700" y="-12949"/>
            <a:ext cx="13030200" cy="9779498"/>
          </a:xfrm>
          <a:prstGeom prst="rect">
            <a:avLst/>
          </a:prstGeom>
        </p:spPr>
      </p:pic>
      <p:sp>
        <p:nvSpPr>
          <p:cNvPr id="398" name="Shape 398"/>
          <p:cNvSpPr/>
          <p:nvPr/>
        </p:nvSpPr>
        <p:spPr>
          <a:xfrm>
            <a:off x="1636087" y="6569997"/>
            <a:ext cx="10014407" cy="2433222"/>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99" name="Shape 399"/>
          <p:cNvSpPr>
            <a:spLocks noGrp="1"/>
          </p:cNvSpPr>
          <p:nvPr>
            <p:ph type="body" idx="14"/>
          </p:nvPr>
        </p:nvSpPr>
        <p:spPr>
          <a:xfrm>
            <a:off x="1897528" y="7368540"/>
            <a:ext cx="9491524" cy="1511301"/>
          </a:xfrm>
          <a:prstGeom prst="rect">
            <a:avLst/>
          </a:prstGeom>
        </p:spPr>
        <p:txBody>
          <a:bodyPr/>
          <a:lstStyle/>
          <a:p>
            <a:pPr marL="228600" indent="-228600" algn="l">
              <a:spcBef>
                <a:spcPts val="6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t>More than 2.1 million members of The American Legion</a:t>
            </a:r>
          </a:p>
          <a:p>
            <a:pPr marL="228600" indent="-228600" algn="l">
              <a:spcBef>
                <a:spcPts val="6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t>Nearly 1 million members of The American Legion Auxiliary</a:t>
            </a:r>
          </a:p>
          <a:p>
            <a:pPr marL="228600" indent="-228600" algn="l">
              <a:spcBef>
                <a:spcPts val="6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t>More than 360,000 members of The Sons of The American Legion</a:t>
            </a:r>
          </a:p>
        </p:txBody>
      </p:sp>
      <p:sp>
        <p:nvSpPr>
          <p:cNvPr id="400" name="Shape 400"/>
          <p:cNvSpPr/>
          <p:nvPr/>
        </p:nvSpPr>
        <p:spPr>
          <a:xfrm>
            <a:off x="995665" y="642727"/>
            <a:ext cx="8631536" cy="558801"/>
          </a:xfrm>
          <a:prstGeom prst="rect">
            <a:avLst/>
          </a:prstGeom>
          <a:ln w="12700">
            <a:miter lim="400000"/>
          </a:ln>
          <a:effectLst>
            <a:outerShdw blurRad="63500" dist="25400" dir="5400000" rotWithShape="0">
              <a:srgbClr val="000000">
                <a:alpha val="39578"/>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ts val="4800"/>
              </a:lnSpc>
              <a:defRPr sz="2600">
                <a:solidFill>
                  <a:srgbClr val="FFFFFF"/>
                </a:solidFill>
                <a:latin typeface="Avenir Next Demi Bold"/>
                <a:ea typeface="Avenir Next Demi Bold"/>
                <a:cs typeface="Avenir Next Demi Bold"/>
                <a:sym typeface="Avenir Next Demi Bold"/>
              </a:defRPr>
            </a:lvl1pPr>
          </a:lstStyle>
          <a:p>
            <a:r>
              <a:rPr dirty="0"/>
              <a:t>ABOUT THE LEGION</a:t>
            </a:r>
          </a:p>
        </p:txBody>
      </p:sp>
      <p:sp>
        <p:nvSpPr>
          <p:cNvPr id="401" name="Shape 401"/>
          <p:cNvSpPr/>
          <p:nvPr/>
        </p:nvSpPr>
        <p:spPr>
          <a:xfrm>
            <a:off x="1775445" y="6531092"/>
            <a:ext cx="9735692" cy="104857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ts val="7700"/>
              </a:lnSpc>
              <a:defRPr sz="5000">
                <a:solidFill>
                  <a:schemeClr val="accent1">
                    <a:hueOff val="47394"/>
                    <a:satOff val="-25753"/>
                    <a:lumOff val="-7544"/>
                  </a:schemeClr>
                </a:solidFill>
                <a:latin typeface="Avenir Next Medium"/>
                <a:ea typeface="Avenir Next Medium"/>
                <a:cs typeface="Avenir Next Medium"/>
                <a:sym typeface="Avenir Next Medium"/>
              </a:defRPr>
            </a:lvl1pPr>
          </a:lstStyle>
          <a:p>
            <a:r>
              <a:rPr sz="4800" dirty="0"/>
              <a:t>THE AMERICAN LEGION FAMILY</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 name="042513_Illinois_Flood_0073.jpg"/>
          <p:cNvPicPr>
            <a:picLocks noGrp="1" noChangeAspect="1"/>
          </p:cNvPicPr>
          <p:nvPr>
            <p:ph type="pic" idx="13"/>
          </p:nvPr>
        </p:nvPicPr>
        <p:blipFill>
          <a:blip r:embed="rId3"/>
          <a:srcRect t="16391" b="207"/>
          <a:stretch>
            <a:fillRect/>
          </a:stretch>
        </p:blipFill>
        <p:spPr>
          <a:xfrm>
            <a:off x="5163889" y="-31996"/>
            <a:ext cx="7860160" cy="9817592"/>
          </a:xfrm>
          <a:prstGeom prst="rect">
            <a:avLst/>
          </a:prstGeom>
        </p:spPr>
      </p:pic>
      <p:sp>
        <p:nvSpPr>
          <p:cNvPr id="406" name="Shape 406"/>
          <p:cNvSpPr>
            <a:spLocks noGrp="1"/>
          </p:cNvSpPr>
          <p:nvPr>
            <p:ph type="body" idx="14"/>
          </p:nvPr>
        </p:nvSpPr>
        <p:spPr>
          <a:xfrm>
            <a:off x="510228" y="2869214"/>
            <a:ext cx="3236004" cy="3987801"/>
          </a:xfrm>
          <a:prstGeom prst="rect">
            <a:avLst/>
          </a:prstGeom>
        </p:spPr>
        <p:txBody>
          <a:bodyPr/>
          <a:lstStyle/>
          <a:p>
            <a:pPr marL="228600" indent="-228600" algn="l">
              <a:spcBef>
                <a:spcPts val="15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13,500 American Legion Posts</a:t>
            </a:r>
          </a:p>
          <a:p>
            <a:pPr marL="228600" indent="-228600" algn="l">
              <a:spcBef>
                <a:spcPts val="15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North America</a:t>
            </a:r>
          </a:p>
          <a:p>
            <a:pPr marL="228600" indent="-228600" algn="l">
              <a:spcBef>
                <a:spcPts val="15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The Caribbean</a:t>
            </a:r>
          </a:p>
          <a:p>
            <a:pPr marL="228600" indent="-228600" algn="l">
              <a:spcBef>
                <a:spcPts val="15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Europe</a:t>
            </a:r>
          </a:p>
          <a:p>
            <a:pPr marL="228600" indent="-228600" algn="l">
              <a:spcBef>
                <a:spcPts val="15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Latin America</a:t>
            </a:r>
          </a:p>
          <a:p>
            <a:pPr marL="228600" indent="-228600" algn="l">
              <a:spcBef>
                <a:spcPts val="15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Asia</a:t>
            </a:r>
          </a:p>
        </p:txBody>
      </p:sp>
      <p:sp>
        <p:nvSpPr>
          <p:cNvPr id="407" name="Shape 407"/>
          <p:cNvSpPr/>
          <p:nvPr/>
        </p:nvSpPr>
        <p:spPr>
          <a:xfrm>
            <a:off x="520388" y="693527"/>
            <a:ext cx="8631536" cy="558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ts val="4800"/>
              </a:lnSpc>
              <a:defRPr sz="2600">
                <a:solidFill>
                  <a:srgbClr val="53585F"/>
                </a:solidFill>
                <a:latin typeface="Avenir Next Demi Bold"/>
                <a:ea typeface="Avenir Next Demi Bold"/>
                <a:cs typeface="Avenir Next Demi Bold"/>
                <a:sym typeface="Avenir Next Demi Bold"/>
              </a:defRPr>
            </a:lvl1pPr>
          </a:lstStyle>
          <a:p>
            <a:r>
              <a:t>ABOUT THE LEGION</a:t>
            </a:r>
          </a:p>
        </p:txBody>
      </p:sp>
      <p:sp>
        <p:nvSpPr>
          <p:cNvPr id="408" name="Shape 408"/>
          <p:cNvSpPr/>
          <p:nvPr/>
        </p:nvSpPr>
        <p:spPr>
          <a:xfrm>
            <a:off x="459428" y="1254020"/>
            <a:ext cx="4178433" cy="165608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ct val="80000"/>
              </a:lnSpc>
              <a:defRPr sz="5000">
                <a:solidFill>
                  <a:schemeClr val="accent1">
                    <a:hueOff val="47394"/>
                    <a:satOff val="-25753"/>
                    <a:lumOff val="-7544"/>
                  </a:schemeClr>
                </a:solidFill>
                <a:latin typeface="Avenir Next Medium"/>
                <a:ea typeface="Avenir Next Medium"/>
                <a:cs typeface="Avenir Next Medium"/>
                <a:sym typeface="Avenir Next Medium"/>
              </a:defRPr>
            </a:lvl1pPr>
          </a:lstStyle>
          <a:p>
            <a:r>
              <a:rPr dirty="0"/>
              <a:t>COMMUNITY FOOTPRINT</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 name="041312_Paris_Caucus_0001-filtered.png"/>
          <p:cNvPicPr>
            <a:picLocks noChangeAspect="1"/>
          </p:cNvPicPr>
          <p:nvPr/>
        </p:nvPicPr>
        <p:blipFill>
          <a:blip r:embed="rId3"/>
          <a:srcRect l="776" r="776"/>
          <a:stretch>
            <a:fillRect/>
          </a:stretch>
        </p:blipFill>
        <p:spPr>
          <a:xfrm>
            <a:off x="-22344" y="-55166"/>
            <a:ext cx="13049489" cy="9863932"/>
          </a:xfrm>
          <a:prstGeom prst="rect">
            <a:avLst/>
          </a:prstGeom>
          <a:ln w="12700">
            <a:miter lim="400000"/>
          </a:ln>
        </p:spPr>
      </p:pic>
      <p:sp>
        <p:nvSpPr>
          <p:cNvPr id="413" name="Shape 413"/>
          <p:cNvSpPr/>
          <p:nvPr/>
        </p:nvSpPr>
        <p:spPr>
          <a:xfrm>
            <a:off x="1057011" y="6965076"/>
            <a:ext cx="5970830" cy="2173547"/>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14" name="Shape 414"/>
          <p:cNvSpPr>
            <a:spLocks noGrp="1"/>
          </p:cNvSpPr>
          <p:nvPr>
            <p:ph type="body" idx="14"/>
          </p:nvPr>
        </p:nvSpPr>
        <p:spPr>
          <a:xfrm>
            <a:off x="1254594" y="7124749"/>
            <a:ext cx="5804264" cy="1854201"/>
          </a:xfrm>
          <a:prstGeom prst="rect">
            <a:avLst/>
          </a:prstGeom>
        </p:spPr>
        <p:txBody>
          <a:bodyPr/>
          <a:lstStyle/>
          <a:p>
            <a:pPr algn="l">
              <a:spcBef>
                <a:spcPts val="1500"/>
              </a:spcBef>
              <a:defRPr sz="2600" b="1" cap="none">
                <a:solidFill>
                  <a:schemeClr val="accent1">
                    <a:hueOff val="47394"/>
                    <a:satOff val="-25753"/>
                    <a:lumOff val="-7544"/>
                  </a:schemeClr>
                </a:solidFill>
                <a:latin typeface="+mj-lt"/>
                <a:ea typeface="+mj-ea"/>
                <a:cs typeface="+mj-cs"/>
                <a:sym typeface="Avenir Next"/>
              </a:defRPr>
            </a:pPr>
            <a:r>
              <a:t>1919</a:t>
            </a:r>
          </a:p>
          <a:p>
            <a:pPr algn="l">
              <a:spcBef>
                <a:spcPts val="300"/>
              </a:spcBef>
              <a:defRPr sz="2400" cap="none">
                <a:solidFill>
                  <a:srgbClr val="000000"/>
                </a:solidFill>
                <a:latin typeface="+mj-lt"/>
                <a:ea typeface="+mj-ea"/>
                <a:cs typeface="+mj-cs"/>
                <a:sym typeface="Avenir Next"/>
              </a:defRPr>
            </a:pPr>
            <a:r>
              <a:t>Since its founding nearly a century ago, The American Legion has influenced multiple important changes in America.</a:t>
            </a:r>
          </a:p>
        </p:txBody>
      </p:sp>
      <p:sp>
        <p:nvSpPr>
          <p:cNvPr id="415" name="Shape 415"/>
          <p:cNvSpPr/>
          <p:nvPr/>
        </p:nvSpPr>
        <p:spPr>
          <a:xfrm>
            <a:off x="-24635" y="-82087"/>
            <a:ext cx="13047694" cy="2919074"/>
          </a:xfrm>
          <a:custGeom>
            <a:avLst/>
            <a:gdLst/>
            <a:ahLst/>
            <a:cxnLst>
              <a:cxn ang="0">
                <a:pos x="wd2" y="hd2"/>
              </a:cxn>
              <a:cxn ang="5400000">
                <a:pos x="wd2" y="hd2"/>
              </a:cxn>
              <a:cxn ang="10800000">
                <a:pos x="wd2" y="hd2"/>
              </a:cxn>
              <a:cxn ang="16200000">
                <a:pos x="wd2" y="hd2"/>
              </a:cxn>
            </a:cxnLst>
            <a:rect l="0" t="0" r="r" b="b"/>
            <a:pathLst>
              <a:path w="21600" h="21587" extrusionOk="0">
                <a:moveTo>
                  <a:pt x="0" y="19653"/>
                </a:moveTo>
                <a:lnTo>
                  <a:pt x="0" y="0"/>
                </a:lnTo>
                <a:lnTo>
                  <a:pt x="21600" y="0"/>
                </a:lnTo>
                <a:lnTo>
                  <a:pt x="21600" y="21586"/>
                </a:lnTo>
                <a:cubicBezTo>
                  <a:pt x="17714" y="21600"/>
                  <a:pt x="13828" y="21404"/>
                  <a:pt x="9943" y="20997"/>
                </a:cubicBezTo>
                <a:cubicBezTo>
                  <a:pt x="8603" y="20857"/>
                  <a:pt x="7263" y="20691"/>
                  <a:pt x="5923" y="20501"/>
                </a:cubicBezTo>
                <a:lnTo>
                  <a:pt x="0" y="19653"/>
                </a:lnTo>
                <a:close/>
              </a:path>
            </a:pathLst>
          </a:custGeom>
          <a:gradFill>
            <a:gsLst>
              <a:gs pos="0">
                <a:srgbClr val="936C17">
                  <a:alpha val="81561"/>
                </a:srgbClr>
              </a:gs>
              <a:gs pos="100000">
                <a:srgbClr val="FFD479">
                  <a:alpha val="26096"/>
                </a:srgbClr>
              </a:gs>
            </a:gsLst>
            <a:lin ang="5400000"/>
          </a:gra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16" name="Shape 416"/>
          <p:cNvSpPr/>
          <p:nvPr/>
        </p:nvSpPr>
        <p:spPr>
          <a:xfrm>
            <a:off x="873745" y="910494"/>
            <a:ext cx="13004801" cy="1346201"/>
          </a:xfrm>
          <a:prstGeom prst="rect">
            <a:avLst/>
          </a:prstGeom>
          <a:ln w="12700">
            <a:miter lim="400000"/>
          </a:ln>
          <a:effectLst>
            <a:outerShdw blurRad="164524" dist="25781" dir="1180839" rotWithShape="0">
              <a:srgbClr val="000000">
                <a:alpha val="76428"/>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ct val="80000"/>
              </a:lnSpc>
              <a:defRPr sz="7200">
                <a:solidFill>
                  <a:srgbClr val="FFFFFF"/>
                </a:solidFill>
                <a:latin typeface="Avenir Next Medium"/>
                <a:ea typeface="Avenir Next Medium"/>
                <a:cs typeface="Avenir Next Medium"/>
                <a:sym typeface="Avenir Next Medium"/>
              </a:defRPr>
            </a:lvl1pPr>
          </a:lstStyle>
          <a:p>
            <a:r>
              <a:t>HISTORIC MOMENTS</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 name="LOC 1923 flag pres 2 08175u.png"/>
          <p:cNvPicPr>
            <a:picLocks noGrp="1" noChangeAspect="1"/>
          </p:cNvPicPr>
          <p:nvPr>
            <p:ph type="pic" idx="13"/>
          </p:nvPr>
        </p:nvPicPr>
        <p:blipFill>
          <a:blip r:embed="rId3"/>
          <a:srcRect l="11644" t="20264" r="11644" b="7508"/>
          <a:stretch>
            <a:fillRect/>
          </a:stretch>
        </p:blipFill>
        <p:spPr>
          <a:xfrm>
            <a:off x="-12700" y="-12949"/>
            <a:ext cx="13030200" cy="9779498"/>
          </a:xfrm>
          <a:prstGeom prst="rect">
            <a:avLst/>
          </a:prstGeom>
        </p:spPr>
      </p:pic>
      <p:sp>
        <p:nvSpPr>
          <p:cNvPr id="421" name="Shape 421"/>
          <p:cNvSpPr/>
          <p:nvPr/>
        </p:nvSpPr>
        <p:spPr>
          <a:xfrm>
            <a:off x="538806" y="6991522"/>
            <a:ext cx="5108218" cy="2030812"/>
          </a:xfrm>
          <a:prstGeom prst="rect">
            <a:avLst/>
          </a:prstGeom>
          <a:solidFill>
            <a:srgbClr val="FFFFFF"/>
          </a:solidFill>
          <a:ln w="12700">
            <a:miter lim="400000"/>
          </a:ln>
        </p:spPr>
        <p:txBody>
          <a:bodyPr lIns="50800" tIns="50800" rIns="50800" bIns="50800" anchor="ctr"/>
          <a:lstStyle/>
          <a:p>
            <a:pPr>
              <a:defRPr sz="39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22" name="Shape 422"/>
          <p:cNvSpPr>
            <a:spLocks noGrp="1"/>
          </p:cNvSpPr>
          <p:nvPr>
            <p:ph type="body" idx="14"/>
          </p:nvPr>
        </p:nvSpPr>
        <p:spPr>
          <a:xfrm>
            <a:off x="711348" y="6956429"/>
            <a:ext cx="4812378" cy="2056973"/>
          </a:xfrm>
          <a:prstGeom prst="rect">
            <a:avLst/>
          </a:prstGeom>
        </p:spPr>
        <p:txBody>
          <a:bodyPr/>
          <a:lstStyle/>
          <a:p>
            <a:pPr algn="l">
              <a:spcBef>
                <a:spcPts val="1500"/>
              </a:spcBef>
              <a:defRPr sz="2600" b="1" cap="none">
                <a:solidFill>
                  <a:schemeClr val="accent1">
                    <a:hueOff val="47394"/>
                    <a:satOff val="-25753"/>
                    <a:lumOff val="-7544"/>
                  </a:schemeClr>
                </a:solidFill>
                <a:latin typeface="+mj-lt"/>
                <a:ea typeface="+mj-ea"/>
                <a:cs typeface="+mj-cs"/>
                <a:sym typeface="Avenir Next"/>
              </a:defRPr>
            </a:pPr>
            <a:r>
              <a:rPr lang="en-US" dirty="0"/>
              <a:t>U.S. FLAG CODE</a:t>
            </a:r>
            <a:endParaRPr dirty="0"/>
          </a:p>
          <a:p>
            <a:pPr algn="l">
              <a:spcBef>
                <a:spcPts val="600"/>
              </a:spcBef>
              <a:defRPr sz="2400" cap="none">
                <a:solidFill>
                  <a:srgbClr val="000000"/>
                </a:solidFill>
                <a:latin typeface="+mj-lt"/>
                <a:ea typeface="+mj-ea"/>
                <a:cs typeface="+mj-cs"/>
                <a:sym typeface="Avenir Next"/>
              </a:defRPr>
            </a:pPr>
            <a:r>
              <a:rPr lang="en-US" dirty="0"/>
              <a:t>American Legion conferences establish </a:t>
            </a:r>
            <a:r>
              <a:rPr dirty="0"/>
              <a:t>standard</a:t>
            </a:r>
            <a:r>
              <a:rPr lang="en-US" dirty="0"/>
              <a:t>ized</a:t>
            </a:r>
            <a:r>
              <a:rPr dirty="0"/>
              <a:t> rules of respect and display for Old Glory. </a:t>
            </a:r>
          </a:p>
        </p:txBody>
      </p:sp>
      <p:sp>
        <p:nvSpPr>
          <p:cNvPr id="423" name="Shape 423"/>
          <p:cNvSpPr>
            <a:spLocks noGrp="1"/>
          </p:cNvSpPr>
          <p:nvPr>
            <p:ph type="body" idx="15"/>
          </p:nvPr>
        </p:nvSpPr>
        <p:spPr>
          <a:xfrm>
            <a:off x="462265" y="795127"/>
            <a:ext cx="8631536" cy="558801"/>
          </a:xfrm>
          <a:prstGeom prst="rect">
            <a:avLst/>
          </a:prstGeom>
          <a:effectLst>
            <a:outerShdw blurRad="63500" dist="25400" dir="5400000" rotWithShape="0">
              <a:srgbClr val="000000">
                <a:alpha val="77524"/>
              </a:srgbClr>
            </a:outerShdw>
          </a:effectLst>
        </p:spPr>
        <p:txBody>
          <a:bodyPr/>
          <a:lstStyle>
            <a:lvl1pPr algn="l">
              <a:lnSpc>
                <a:spcPts val="4800"/>
              </a:lnSpc>
              <a:defRPr sz="2600">
                <a:solidFill>
                  <a:srgbClr val="FFFFFF"/>
                </a:solidFill>
                <a:latin typeface="Avenir Next Demi Bold"/>
                <a:ea typeface="Avenir Next Demi Bold"/>
                <a:cs typeface="Avenir Next Demi Bold"/>
                <a:sym typeface="Avenir Next Demi Bold"/>
              </a:defRPr>
            </a:lvl1pPr>
          </a:lstStyle>
          <a:p>
            <a:r>
              <a:t>OUR HISTORY</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 name="7029685433_13d06cf287_b.jpg"/>
          <p:cNvPicPr>
            <a:picLocks noGrp="1" noChangeAspect="1"/>
          </p:cNvPicPr>
          <p:nvPr>
            <p:ph type="pic" idx="13"/>
          </p:nvPr>
        </p:nvPicPr>
        <p:blipFill>
          <a:blip r:embed="rId3"/>
          <a:srcRect l="836" r="8211"/>
          <a:stretch>
            <a:fillRect/>
          </a:stretch>
        </p:blipFill>
        <p:spPr>
          <a:xfrm>
            <a:off x="-12700" y="-12949"/>
            <a:ext cx="13030200" cy="9779497"/>
          </a:xfrm>
          <a:prstGeom prst="rect">
            <a:avLst/>
          </a:prstGeom>
        </p:spPr>
      </p:pic>
      <p:sp>
        <p:nvSpPr>
          <p:cNvPr id="428" name="Shape 428"/>
          <p:cNvSpPr/>
          <p:nvPr/>
        </p:nvSpPr>
        <p:spPr>
          <a:xfrm>
            <a:off x="6884293" y="878853"/>
            <a:ext cx="4984388" cy="2311090"/>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29" name="Shape 429"/>
          <p:cNvSpPr>
            <a:spLocks noGrp="1"/>
          </p:cNvSpPr>
          <p:nvPr>
            <p:ph type="body" idx="14"/>
          </p:nvPr>
        </p:nvSpPr>
        <p:spPr>
          <a:xfrm>
            <a:off x="7071201" y="1025147"/>
            <a:ext cx="4610572" cy="2018501"/>
          </a:xfrm>
          <a:prstGeom prst="rect">
            <a:avLst/>
          </a:prstGeom>
        </p:spPr>
        <p:txBody>
          <a:bodyPr/>
          <a:lstStyle/>
          <a:p>
            <a:pPr algn="l">
              <a:spcBef>
                <a:spcPts val="1500"/>
              </a:spcBef>
              <a:defRPr sz="2600" b="1" cap="none">
                <a:solidFill>
                  <a:schemeClr val="accent1">
                    <a:hueOff val="47394"/>
                    <a:satOff val="-25753"/>
                    <a:lumOff val="-7544"/>
                  </a:schemeClr>
                </a:solidFill>
                <a:latin typeface="+mj-lt"/>
                <a:ea typeface="+mj-ea"/>
                <a:cs typeface="+mj-cs"/>
                <a:sym typeface="Avenir Next"/>
              </a:defRPr>
            </a:pPr>
            <a:r>
              <a:rPr lang="en-US" dirty="0"/>
              <a:t>FORMATION OF THE VA</a:t>
            </a:r>
            <a:endParaRPr dirty="0"/>
          </a:p>
          <a:p>
            <a:pPr algn="l">
              <a:spcBef>
                <a:spcPts val="300"/>
              </a:spcBef>
              <a:defRPr sz="2400" cap="none">
                <a:solidFill>
                  <a:srgbClr val="000000"/>
                </a:solidFill>
                <a:latin typeface="+mj-lt"/>
                <a:ea typeface="+mj-ea"/>
                <a:cs typeface="+mj-cs"/>
                <a:sym typeface="Avenir Next"/>
              </a:defRPr>
            </a:pPr>
            <a:r>
              <a:rPr dirty="0"/>
              <a:t>Worked to consolidate multiple disconnected federal offices, agencies and bureaus into one Veterans Administration.</a:t>
            </a:r>
          </a:p>
        </p:txBody>
      </p:sp>
      <p:sp>
        <p:nvSpPr>
          <p:cNvPr id="430" name="Shape 430"/>
          <p:cNvSpPr>
            <a:spLocks noGrp="1"/>
          </p:cNvSpPr>
          <p:nvPr>
            <p:ph type="body" idx="15"/>
          </p:nvPr>
        </p:nvSpPr>
        <p:spPr>
          <a:xfrm>
            <a:off x="995664" y="642727"/>
            <a:ext cx="8631537" cy="558801"/>
          </a:xfrm>
          <a:prstGeom prst="rect">
            <a:avLst/>
          </a:prstGeom>
          <a:effectLst>
            <a:outerShdw blurRad="63500" dist="25400" dir="5400000" rotWithShape="0">
              <a:srgbClr val="000000">
                <a:alpha val="39578"/>
              </a:srgbClr>
            </a:outerShdw>
          </a:effectLst>
        </p:spPr>
        <p:txBody>
          <a:bodyPr/>
          <a:lstStyle>
            <a:lvl1pPr algn="l">
              <a:lnSpc>
                <a:spcPts val="4800"/>
              </a:lnSpc>
              <a:defRPr sz="2600">
                <a:solidFill>
                  <a:srgbClr val="FFFFFF"/>
                </a:solidFill>
                <a:latin typeface="Avenir Next Demi Bold"/>
                <a:ea typeface="Avenir Next Demi Bold"/>
                <a:cs typeface="Avenir Next Demi Bold"/>
                <a:sym typeface="Avenir Next Demi Bold"/>
              </a:defRPr>
            </a:lvl1pPr>
          </a:lstStyle>
          <a:p>
            <a:r>
              <a:t>OUR HISTORY</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 name="GI Couple.png"/>
          <p:cNvPicPr>
            <a:picLocks noGrp="1" noChangeAspect="1"/>
          </p:cNvPicPr>
          <p:nvPr>
            <p:ph type="pic" idx="13"/>
          </p:nvPr>
        </p:nvPicPr>
        <p:blipFill>
          <a:blip r:embed="rId3"/>
          <a:srcRect l="3228" r="3228"/>
          <a:stretch>
            <a:fillRect/>
          </a:stretch>
        </p:blipFill>
        <p:spPr>
          <a:xfrm>
            <a:off x="6231356" y="-31996"/>
            <a:ext cx="6792693" cy="9817592"/>
          </a:xfrm>
          <a:prstGeom prst="rect">
            <a:avLst/>
          </a:prstGeom>
        </p:spPr>
      </p:pic>
      <p:sp>
        <p:nvSpPr>
          <p:cNvPr id="435" name="Shape 435"/>
          <p:cNvSpPr>
            <a:spLocks noGrp="1"/>
          </p:cNvSpPr>
          <p:nvPr>
            <p:ph type="body" idx="14"/>
          </p:nvPr>
        </p:nvSpPr>
        <p:spPr>
          <a:xfrm>
            <a:off x="574408" y="1345031"/>
            <a:ext cx="5044072" cy="7643117"/>
          </a:xfrm>
          <a:prstGeom prst="rect">
            <a:avLst/>
          </a:prstGeom>
        </p:spPr>
        <p:txBody>
          <a:bodyPr anchor="t"/>
          <a:lstStyle/>
          <a:p>
            <a:pPr algn="l">
              <a:spcBef>
                <a:spcPts val="1500"/>
              </a:spcBef>
              <a:defRPr sz="2600" b="1" cap="none">
                <a:solidFill>
                  <a:schemeClr val="accent1">
                    <a:hueOff val="47394"/>
                    <a:satOff val="-25753"/>
                    <a:lumOff val="-7544"/>
                  </a:schemeClr>
                </a:solidFill>
                <a:latin typeface="+mj-lt"/>
                <a:ea typeface="+mj-ea"/>
                <a:cs typeface="+mj-cs"/>
                <a:sym typeface="Avenir Next"/>
              </a:defRPr>
            </a:pPr>
            <a:r>
              <a:rPr lang="en-US" dirty="0"/>
              <a:t>THE GREATEST LEGISLATION</a:t>
            </a:r>
            <a:endParaRPr dirty="0"/>
          </a:p>
          <a:p>
            <a:pPr algn="l">
              <a:spcBef>
                <a:spcPts val="300"/>
              </a:spcBef>
              <a:defRPr sz="2400" cap="none">
                <a:solidFill>
                  <a:srgbClr val="000000"/>
                </a:solidFill>
                <a:latin typeface="+mj-lt"/>
                <a:ea typeface="+mj-ea"/>
                <a:cs typeface="+mj-cs"/>
                <a:sym typeface="Avenir Next"/>
              </a:defRPr>
            </a:pPr>
            <a:r>
              <a:rPr dirty="0"/>
              <a:t>Formulated, drafted and fought for passage of the </a:t>
            </a:r>
            <a:r>
              <a:rPr lang="en-US" dirty="0"/>
              <a:t>the Servicemen’s Readjustment Act of 1944.</a:t>
            </a:r>
            <a:endParaRPr dirty="0"/>
          </a:p>
          <a:p>
            <a:pPr algn="l">
              <a:spcBef>
                <a:spcPts val="1500"/>
              </a:spcBef>
              <a:defRPr sz="2400" cap="none">
                <a:solidFill>
                  <a:schemeClr val="accent1">
                    <a:hueOff val="47394"/>
                    <a:satOff val="-25753"/>
                    <a:lumOff val="-7544"/>
                  </a:schemeClr>
                </a:solidFill>
                <a:latin typeface="Avenir Next Demi Bold"/>
                <a:ea typeface="Avenir Next Demi Bold"/>
                <a:cs typeface="Avenir Next Demi Bold"/>
                <a:sym typeface="Avenir Next Demi Bold"/>
              </a:defRPr>
            </a:pPr>
            <a:r>
              <a:rPr dirty="0"/>
              <a:t>The GI Bill</a:t>
            </a:r>
          </a:p>
          <a:p>
            <a:pPr marL="1115785" lvl="1" indent="-353785">
              <a:spcBef>
                <a:spcPts val="300"/>
              </a:spcBef>
              <a:buClr>
                <a:schemeClr val="accent1">
                  <a:hueOff val="47394"/>
                  <a:satOff val="-25753"/>
                  <a:lumOff val="-7544"/>
                </a:schemeClr>
              </a:buClr>
              <a:buSzPct val="99000"/>
              <a:buChar char="‣"/>
              <a:defRPr sz="2400">
                <a:latin typeface="+mj-lt"/>
                <a:ea typeface="+mj-ea"/>
                <a:cs typeface="+mj-cs"/>
                <a:sym typeface="Avenir Next"/>
              </a:defRPr>
            </a:pPr>
            <a:r>
              <a:rPr dirty="0"/>
              <a:t>Educated millions </a:t>
            </a:r>
          </a:p>
          <a:p>
            <a:pPr marL="1115785" lvl="1" indent="-353785">
              <a:spcBef>
                <a:spcPts val="1500"/>
              </a:spcBef>
              <a:buClr>
                <a:schemeClr val="accent1">
                  <a:hueOff val="47394"/>
                  <a:satOff val="-25753"/>
                  <a:lumOff val="-7544"/>
                </a:schemeClr>
              </a:buClr>
              <a:buSzPct val="99000"/>
              <a:buChar char="‣"/>
              <a:defRPr sz="2400">
                <a:latin typeface="+mj-lt"/>
                <a:ea typeface="+mj-ea"/>
                <a:cs typeface="+mj-cs"/>
                <a:sym typeface="Avenir Next"/>
              </a:defRPr>
            </a:pPr>
            <a:r>
              <a:rPr dirty="0"/>
              <a:t>Triggered a half-century of economic prosperity</a:t>
            </a:r>
          </a:p>
          <a:p>
            <a:pPr marL="1115785" lvl="1" indent="-353785">
              <a:spcBef>
                <a:spcPts val="1500"/>
              </a:spcBef>
              <a:buClr>
                <a:schemeClr val="accent1">
                  <a:hueOff val="47394"/>
                  <a:satOff val="-25753"/>
                  <a:lumOff val="-7544"/>
                </a:schemeClr>
              </a:buClr>
              <a:buSzPct val="99000"/>
              <a:buChar char="‣"/>
              <a:defRPr sz="2400">
                <a:latin typeface="+mj-lt"/>
                <a:ea typeface="+mj-ea"/>
                <a:cs typeface="+mj-cs"/>
                <a:sym typeface="Avenir Next"/>
              </a:defRPr>
            </a:pPr>
            <a:r>
              <a:rPr dirty="0"/>
              <a:t>Revolutionized higher education </a:t>
            </a:r>
          </a:p>
          <a:p>
            <a:pPr marL="1115785" lvl="1" indent="-353785">
              <a:spcBef>
                <a:spcPts val="1500"/>
              </a:spcBef>
              <a:buClr>
                <a:schemeClr val="accent1">
                  <a:hueOff val="47394"/>
                  <a:satOff val="-25753"/>
                  <a:lumOff val="-7544"/>
                </a:schemeClr>
              </a:buClr>
              <a:buSzPct val="99000"/>
              <a:buChar char="‣"/>
              <a:defRPr sz="2400">
                <a:latin typeface="+mj-lt"/>
                <a:ea typeface="+mj-ea"/>
                <a:cs typeface="+mj-cs"/>
                <a:sym typeface="Avenir Next"/>
              </a:defRPr>
            </a:pPr>
            <a:r>
              <a:rPr dirty="0"/>
              <a:t>Made home ownership possible for average Americans</a:t>
            </a:r>
          </a:p>
          <a:p>
            <a:pPr marL="1115785" lvl="1" indent="-353785">
              <a:spcBef>
                <a:spcPts val="1500"/>
              </a:spcBef>
              <a:buClr>
                <a:schemeClr val="accent1">
                  <a:hueOff val="47394"/>
                  <a:satOff val="-25753"/>
                  <a:lumOff val="-7544"/>
                </a:schemeClr>
              </a:buClr>
              <a:buSzPct val="99000"/>
              <a:buChar char="‣"/>
              <a:defRPr sz="2400">
                <a:latin typeface="+mj-lt"/>
                <a:ea typeface="+mj-ea"/>
                <a:cs typeface="+mj-cs"/>
                <a:sym typeface="Avenir Next"/>
              </a:defRPr>
            </a:pPr>
            <a:r>
              <a:rPr dirty="0"/>
              <a:t>Created the </a:t>
            </a:r>
            <a:r>
              <a:rPr lang="en-US" dirty="0"/>
              <a:t>American </a:t>
            </a:r>
            <a:r>
              <a:rPr dirty="0"/>
              <a:t>middle-class</a:t>
            </a:r>
            <a:endParaRPr lang="en-US" dirty="0"/>
          </a:p>
          <a:p>
            <a:pPr marL="1115785" lvl="1" indent="-353785">
              <a:spcBef>
                <a:spcPts val="1500"/>
              </a:spcBef>
              <a:buClr>
                <a:schemeClr val="accent1">
                  <a:hueOff val="47394"/>
                  <a:satOff val="-25753"/>
                  <a:lumOff val="-7544"/>
                </a:schemeClr>
              </a:buClr>
              <a:buSzPct val="99000"/>
              <a:buChar char="‣"/>
              <a:defRPr sz="2400">
                <a:latin typeface="+mj-lt"/>
                <a:ea typeface="+mj-ea"/>
                <a:cs typeface="+mj-cs"/>
                <a:sym typeface="Avenir Next"/>
              </a:defRPr>
            </a:pPr>
            <a:r>
              <a:rPr lang="en-US" dirty="0"/>
              <a:t>Allowed for an </a:t>
            </a:r>
            <a:br>
              <a:rPr lang="en-US" dirty="0"/>
            </a:br>
            <a:r>
              <a:rPr lang="en-US" dirty="0"/>
              <a:t>all-volunteer military</a:t>
            </a:r>
            <a:endParaRPr dirty="0"/>
          </a:p>
        </p:txBody>
      </p:sp>
      <p:sp>
        <p:nvSpPr>
          <p:cNvPr id="436" name="Shape 436"/>
          <p:cNvSpPr/>
          <p:nvPr/>
        </p:nvSpPr>
        <p:spPr>
          <a:xfrm>
            <a:off x="562259" y="582251"/>
            <a:ext cx="8631536" cy="558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ts val="4800"/>
              </a:lnSpc>
              <a:defRPr sz="2600">
                <a:solidFill>
                  <a:srgbClr val="53585F"/>
                </a:solidFill>
                <a:latin typeface="Avenir Next Demi Bold"/>
                <a:ea typeface="Avenir Next Demi Bold"/>
                <a:cs typeface="Avenir Next Demi Bold"/>
                <a:sym typeface="Avenir Next Demi Bold"/>
              </a:defRPr>
            </a:lvl1pPr>
          </a:lstStyle>
          <a:p>
            <a:r>
              <a:t>OUR HISTORY</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 name="agent-orange-1024x693.jpg"/>
          <p:cNvPicPr>
            <a:picLocks noGrp="1" noChangeAspect="1"/>
          </p:cNvPicPr>
          <p:nvPr>
            <p:ph type="pic" idx="13"/>
          </p:nvPr>
        </p:nvPicPr>
        <p:blipFill>
          <a:blip r:embed="rId3"/>
          <a:srcRect l="4914" r="4914"/>
          <a:stretch>
            <a:fillRect/>
          </a:stretch>
        </p:blipFill>
        <p:spPr>
          <a:xfrm>
            <a:off x="-12700" y="-12949"/>
            <a:ext cx="13030200" cy="9779498"/>
          </a:xfrm>
          <a:prstGeom prst="rect">
            <a:avLst/>
          </a:prstGeom>
        </p:spPr>
      </p:pic>
      <p:sp>
        <p:nvSpPr>
          <p:cNvPr id="441" name="Shape 441"/>
          <p:cNvSpPr/>
          <p:nvPr/>
        </p:nvSpPr>
        <p:spPr>
          <a:xfrm>
            <a:off x="1046807" y="6599498"/>
            <a:ext cx="7985433" cy="2317898"/>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42" name="Shape 442"/>
          <p:cNvSpPr>
            <a:spLocks noGrp="1"/>
          </p:cNvSpPr>
          <p:nvPr>
            <p:ph type="body" idx="14"/>
          </p:nvPr>
        </p:nvSpPr>
        <p:spPr>
          <a:xfrm>
            <a:off x="1237128" y="6531731"/>
            <a:ext cx="7663032" cy="2426305"/>
          </a:xfrm>
          <a:prstGeom prst="rect">
            <a:avLst/>
          </a:prstGeom>
        </p:spPr>
        <p:txBody>
          <a:bodyPr/>
          <a:lstStyle/>
          <a:p>
            <a:pPr algn="l">
              <a:spcBef>
                <a:spcPts val="1500"/>
              </a:spcBef>
              <a:defRPr sz="2600" b="1" cap="none">
                <a:solidFill>
                  <a:schemeClr val="accent1">
                    <a:hueOff val="47394"/>
                    <a:satOff val="-25753"/>
                    <a:lumOff val="-7544"/>
                  </a:schemeClr>
                </a:solidFill>
                <a:latin typeface="+mj-lt"/>
                <a:ea typeface="+mj-ea"/>
                <a:cs typeface="+mj-cs"/>
                <a:sym typeface="Avenir Next"/>
              </a:defRPr>
            </a:pPr>
            <a:r>
              <a:rPr lang="en-US" dirty="0"/>
              <a:t>SERVICE-CONNECTED CONDITIONS</a:t>
            </a:r>
            <a:endParaRPr dirty="0"/>
          </a:p>
          <a:p>
            <a:pPr algn="l">
              <a:spcBef>
                <a:spcPts val="600"/>
              </a:spcBef>
              <a:defRPr sz="2400" cap="none">
                <a:solidFill>
                  <a:srgbClr val="000000"/>
                </a:solidFill>
                <a:latin typeface="+mj-lt"/>
                <a:ea typeface="+mj-ea"/>
                <a:cs typeface="+mj-cs"/>
                <a:sym typeface="Avenir Next"/>
              </a:defRPr>
            </a:pPr>
            <a:r>
              <a:rPr dirty="0"/>
              <a:t>The </a:t>
            </a:r>
            <a:r>
              <a:rPr lang="en-US" dirty="0"/>
              <a:t>1983 </a:t>
            </a:r>
            <a:r>
              <a:rPr dirty="0"/>
              <a:t>American Legion-Columbia University Study </a:t>
            </a:r>
            <a:r>
              <a:rPr lang="en-US" dirty="0"/>
              <a:t>on </a:t>
            </a:r>
            <a:r>
              <a:rPr dirty="0"/>
              <a:t>the effects of Agent Orange exposure on Vietnam War veterans</a:t>
            </a:r>
            <a:r>
              <a:rPr lang="en-US" dirty="0"/>
              <a:t> was one of many ways the organization helped suffering veterans receive care and benefits</a:t>
            </a:r>
            <a:r>
              <a:rPr dirty="0"/>
              <a:t>.</a:t>
            </a:r>
          </a:p>
        </p:txBody>
      </p:sp>
      <p:sp>
        <p:nvSpPr>
          <p:cNvPr id="443" name="Shape 443"/>
          <p:cNvSpPr>
            <a:spLocks noGrp="1"/>
          </p:cNvSpPr>
          <p:nvPr>
            <p:ph type="body" idx="15"/>
          </p:nvPr>
        </p:nvSpPr>
        <p:spPr>
          <a:xfrm>
            <a:off x="995665" y="642727"/>
            <a:ext cx="8631536" cy="558801"/>
          </a:xfrm>
          <a:prstGeom prst="rect">
            <a:avLst/>
          </a:prstGeom>
          <a:effectLst>
            <a:outerShdw blurRad="63500" dist="25400" dir="5400000" rotWithShape="0">
              <a:srgbClr val="000000">
                <a:alpha val="39578"/>
              </a:srgbClr>
            </a:outerShdw>
          </a:effectLst>
        </p:spPr>
        <p:txBody>
          <a:bodyPr/>
          <a:lstStyle>
            <a:lvl1pPr algn="l">
              <a:lnSpc>
                <a:spcPts val="4800"/>
              </a:lnSpc>
              <a:defRPr sz="2600">
                <a:solidFill>
                  <a:srgbClr val="FFFFFF"/>
                </a:solidFill>
                <a:latin typeface="Avenir Next Demi Bold"/>
                <a:ea typeface="Avenir Next Demi Bold"/>
                <a:cs typeface="Avenir Next Demi Bold"/>
                <a:sym typeface="Avenir Next Demi Bold"/>
              </a:defRPr>
            </a:lvl1pPr>
          </a:lstStyle>
          <a:p>
            <a:r>
              <a:t>OUR HISTORY</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 /></Relationships>
</file>

<file path=ppt/theme/_rels/theme2.xml.rels><?xml version="1.0" encoding="UTF-8" standalone="yes"?>
<Relationships xmlns="http://schemas.openxmlformats.org/package/2006/relationships"><Relationship Id="rId1" Type="http://schemas.openxmlformats.org/officeDocument/2006/relationships/image" Target="../media/image1.png" /></Relationships>
</file>

<file path=ppt/theme/theme1.xml><?xml version="1.0" encoding="utf-8"?>
<a:theme xmlns:a="http://schemas.openxmlformats.org/drawingml/2006/main" name="White">
  <a:themeElements>
    <a:clrScheme name="White">
      <a:dk1>
        <a:srgbClr val="FFFFFF"/>
      </a:dk1>
      <a:lt1>
        <a:srgbClr val="A4A4A4"/>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Next"/>
        <a:ea typeface="Avenir Next"/>
        <a:cs typeface="Avenir Next"/>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A4A4A4"/>
            </a:solidFill>
            <a:effectLst/>
            <a:uFillTx/>
            <a:latin typeface="+mj-lt"/>
            <a:ea typeface="+mj-ea"/>
            <a:cs typeface="+mj-cs"/>
            <a:sym typeface="Avenir N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Next"/>
        <a:ea typeface="Avenir Next"/>
        <a:cs typeface="Avenir Next"/>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A4A4A4"/>
            </a:solidFill>
            <a:effectLst/>
            <a:uFillTx/>
            <a:latin typeface="+mj-lt"/>
            <a:ea typeface="+mj-ea"/>
            <a:cs typeface="+mj-cs"/>
            <a:sym typeface="Avenir N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81</TotalTime>
  <Words>2386</Words>
  <Application>Microsoft Office PowerPoint</Application>
  <PresentationFormat>Custom</PresentationFormat>
  <Paragraphs>158</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Duane Chapman</cp:lastModifiedBy>
  <cp:revision>10</cp:revision>
  <dcterms:modified xsi:type="dcterms:W3CDTF">2024-03-18T17:44:31Z</dcterms:modified>
</cp:coreProperties>
</file>